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308" r:id="rId4"/>
    <p:sldId id="309" r:id="rId5"/>
    <p:sldId id="310" r:id="rId6"/>
    <p:sldId id="311" r:id="rId7"/>
    <p:sldId id="312" r:id="rId8"/>
    <p:sldId id="313" r:id="rId9"/>
    <p:sldId id="314" r:id="rId10"/>
    <p:sldId id="315" r:id="rId11"/>
    <p:sldId id="322" r:id="rId12"/>
    <p:sldId id="325" r:id="rId13"/>
    <p:sldId id="323" r:id="rId14"/>
    <p:sldId id="326" r:id="rId15"/>
    <p:sldId id="324" r:id="rId16"/>
    <p:sldId id="316" r:id="rId17"/>
    <p:sldId id="317" r:id="rId18"/>
    <p:sldId id="318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Что</a:t>
            </a:r>
            <a:r>
              <a:rPr lang="ru-RU" baseline="0" dirty="0"/>
              <a:t> нужно сделать, чтобы вас замечали водители</a:t>
            </a:r>
            <a:r>
              <a:rPr lang="ru-RU" dirty="0"/>
              <a:t>?</a:t>
            </a:r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Что такое дружба?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нужно одевать яркую одежду</c:v>
                </c:pt>
                <c:pt idx="1">
                  <c:v>Не знают</c:v>
                </c:pt>
                <c:pt idx="2">
                  <c:v>Затрудняются в ответе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0.2</c:v>
                </c:pt>
                <c:pt idx="1">
                  <c:v>0.5</c:v>
                </c:pt>
                <c:pt idx="2">
                  <c:v>0.3000000000000001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06-4C55-A44D-6D0688ACED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66462864357326645"/>
          <c:y val="0.30912222619899787"/>
          <c:w val="0.32307836507732196"/>
          <c:h val="0.56232343116201389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0.3958</cdr:x>
      <cdr:y>0.52273</cdr:y>
    </cdr:from>
    <cdr:to>
      <cdr:x>0.50795</cdr:x>
      <cdr:y>0.66363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53444" y="1752600"/>
          <a:ext cx="695179" cy="4724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dirty="0">
              <a:latin typeface="Arial" pitchFamily="34" charset="0"/>
              <a:cs typeface="Arial" pitchFamily="34" charset="0"/>
            </a:rPr>
            <a:t>50%</a:t>
          </a:r>
        </a:p>
      </cdr:txBody>
    </cdr:sp>
  </cdr:relSizeAnchor>
  <cdr:relSizeAnchor xmlns:cdr="http://schemas.openxmlformats.org/drawingml/2006/chartDrawing">
    <cdr:from>
      <cdr:x>0.14019</cdr:x>
      <cdr:y>0.40116</cdr:y>
    </cdr:from>
    <cdr:to>
      <cdr:x>0.26169</cdr:x>
      <cdr:y>0.55968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080120" y="1640085"/>
          <a:ext cx="936104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dirty="0">
              <a:latin typeface="Arial" pitchFamily="34" charset="0"/>
              <a:cs typeface="Arial" pitchFamily="34" charset="0"/>
            </a:rPr>
            <a:t>30%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456840" y="6356520"/>
            <a:ext cx="2133720" cy="36504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898989"/>
                </a:solidFill>
                <a:latin typeface="Calibri"/>
              </a:rPr>
              <a:t>&lt;date/time&gt;</a:t>
            </a:r>
            <a:endParaRPr lang="en-US" sz="12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840" cy="36504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2720" y="6356520"/>
            <a:ext cx="2133720" cy="36504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r">
              <a:lnSpc>
                <a:spcPct val="100000"/>
              </a:lnSpc>
            </a:pPr>
            <a:fld id="{1934A1DC-14B1-4D51-9431-794FE6A93D47}" type="slidenum">
              <a:rPr lang="ru-RU" sz="1200" b="0" strike="noStrike" spc="-1">
                <a:solidFill>
                  <a:srgbClr val="898989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456840" y="6356520"/>
            <a:ext cx="2133720" cy="36504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898989"/>
                </a:solidFill>
                <a:latin typeface="Calibri"/>
              </a:rPr>
              <a:t>&lt;date/time&gt;</a:t>
            </a:r>
            <a:endParaRPr lang="en-US" sz="12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840" cy="36504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6552720" y="6356520"/>
            <a:ext cx="2133720" cy="36504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r">
              <a:lnSpc>
                <a:spcPct val="100000"/>
              </a:lnSpc>
            </a:pPr>
            <a:fld id="{6A4E2E29-C21E-481A-9933-C1064F32A536}" type="slidenum">
              <a:rPr lang="ru-RU" sz="1200" b="0" strike="noStrike" spc="-1">
                <a:solidFill>
                  <a:srgbClr val="898989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4.jpeg"/><Relationship Id="rId7" Type="http://schemas.openxmlformats.org/officeDocument/2006/relationships/slide" Target="slide6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10" Type="http://schemas.openxmlformats.org/officeDocument/2006/relationships/slide" Target="slide16.xml"/><Relationship Id="rId4" Type="http://schemas.openxmlformats.org/officeDocument/2006/relationships/image" Target="../media/image5.jpeg"/><Relationship Id="rId9" Type="http://schemas.openxmlformats.org/officeDocument/2006/relationships/slide" Target="slide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985140" y="585914"/>
            <a:ext cx="6643440" cy="2071440"/>
          </a:xfrm>
          <a:custGeom>
            <a:avLst/>
            <a:gdLst/>
            <a:ahLst/>
            <a:cxnLst/>
            <a:rect l="l" t="t" r="r" b="b"/>
            <a:pathLst>
              <a:path w="6643687" h="2071688">
                <a:moveTo>
                  <a:pt x="345288" y="0"/>
                </a:moveTo>
                <a:lnTo>
                  <a:pt x="6643687" y="0"/>
                </a:lnTo>
                <a:lnTo>
                  <a:pt x="6643687" y="1726400"/>
                </a:lnTo>
                <a:lnTo>
                  <a:pt x="0" y="2071688"/>
                </a:lnTo>
                <a:lnTo>
                  <a:pt x="0" y="345288"/>
                </a:lnTo>
                <a:close/>
              </a:path>
            </a:pathLst>
          </a:custGeom>
          <a:gradFill rotWithShape="0">
            <a:gsLst>
              <a:gs pos="0">
                <a:srgbClr val="A3C4FF"/>
              </a:gs>
              <a:gs pos="100000">
                <a:srgbClr val="E5EEFF"/>
              </a:gs>
            </a:gsLst>
            <a:lin ang="16200000"/>
          </a:gradFill>
          <a:ln w="9360">
            <a:solidFill>
              <a:srgbClr val="4A7EBB"/>
            </a:solidFill>
            <a:round/>
          </a:ln>
          <a:effectLst>
            <a:outerShdw dist="20160" dir="540000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6" name="TextShape 3"/>
          <p:cNvSpPr txBox="1"/>
          <p:nvPr/>
        </p:nvSpPr>
        <p:spPr>
          <a:xfrm>
            <a:off x="1219200" y="3800887"/>
            <a:ext cx="6932460" cy="38776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000" b="1" spc="-1" dirty="0">
                <a:solidFill>
                  <a:srgbClr val="FF0000"/>
                </a:solidFill>
                <a:latin typeface="Calibri"/>
              </a:rPr>
              <a:t>Проект</a:t>
            </a:r>
          </a:p>
          <a:p>
            <a:pPr algn="ctr">
              <a:lnSpc>
                <a:spcPct val="100000"/>
              </a:lnSpc>
            </a:pPr>
            <a:r>
              <a:rPr lang="ru-RU" sz="4000" b="1" spc="-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4000" b="1" spc="-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Фликер</a:t>
            </a:r>
            <a:r>
              <a:rPr lang="ru-RU" sz="4000" b="1" spc="-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наш надежный друг, говорим мы всем вокруг!»»</a:t>
            </a:r>
          </a:p>
          <a:p>
            <a:pPr algn="ctr">
              <a:lnSpc>
                <a:spcPct val="100000"/>
              </a:lnSpc>
            </a:pPr>
            <a:endParaRPr lang="ru-RU" sz="32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2600" y="882970"/>
            <a:ext cx="53340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dirty="0">
                <a:solidFill>
                  <a:srgbClr val="0070C0"/>
                </a:solidFill>
              </a:rPr>
              <a:t>МБДОУ  Детский сад №19 </a:t>
            </a:r>
            <a:endParaRPr lang="ru-RU" sz="1700" b="1" dirty="0">
              <a:solidFill>
                <a:srgbClr val="0070C0"/>
              </a:solidFill>
            </a:endParaRPr>
          </a:p>
          <a:p>
            <a:pPr algn="ctr"/>
            <a:r>
              <a:rPr lang="ru-RU" sz="1700" dirty="0">
                <a:solidFill>
                  <a:srgbClr val="0070C0"/>
                </a:solidFill>
              </a:rPr>
              <a:t>Городской конкурс «Безопасное поведение» для воспитанников 5-7 лет 2022-23уч.г. 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4600" y="4808877"/>
            <a:ext cx="5715000" cy="1166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200" u="sng" dirty="0">
                <a:latin typeface="Arial" panose="020B0604020202020204" pitchFamily="34" charset="0"/>
                <a:cs typeface="Arial" panose="020B0604020202020204" pitchFamily="34" charset="0"/>
              </a:rPr>
              <a:t>Название команды: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«Пешеход»</a:t>
            </a:r>
          </a:p>
          <a:p>
            <a:pPr algn="just">
              <a:lnSpc>
                <a:spcPct val="150000"/>
              </a:lnSpc>
            </a:pPr>
            <a:r>
              <a:rPr lang="ru-RU" sz="1200" u="sng" dirty="0">
                <a:latin typeface="Arial" panose="020B0604020202020204" pitchFamily="34" charset="0"/>
                <a:cs typeface="Arial" panose="020B0604020202020204" pitchFamily="34" charset="0"/>
              </a:rPr>
              <a:t>Участники проекта (6-7лет):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Алпатов Даниил, Девятых Юлия,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Олийник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Лев, Соболева Кира, Петренко Александр, Галинская Марианна</a:t>
            </a:r>
          </a:p>
          <a:p>
            <a:pPr algn="just">
              <a:lnSpc>
                <a:spcPct val="150000"/>
              </a:lnSpc>
            </a:pPr>
            <a:r>
              <a:rPr lang="ru-RU" sz="1200" u="sng" dirty="0">
                <a:latin typeface="Arial" panose="020B0604020202020204" pitchFamily="34" charset="0"/>
                <a:cs typeface="Arial" panose="020B0604020202020204" pitchFamily="34" charset="0"/>
              </a:rPr>
              <a:t>Руководитель команды: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Киприянова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Яна Сергеевна, воспитатель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ustomShape 1"/>
          <p:cNvSpPr/>
          <p:nvPr/>
        </p:nvSpPr>
        <p:spPr>
          <a:xfrm>
            <a:off x="1600200" y="533400"/>
            <a:ext cx="5791200" cy="1143000"/>
          </a:xfrm>
          <a:custGeom>
            <a:avLst/>
            <a:gdLst/>
            <a:ahLst/>
            <a:cxnLst/>
            <a:rect l="0" t="0" r="r" b="b"/>
            <a:pathLst>
              <a:path w="14090" h="1193">
                <a:moveTo>
                  <a:pt x="198" y="0"/>
                </a:moveTo>
                <a:cubicBezTo>
                  <a:pt x="99" y="0"/>
                  <a:pt x="0" y="99"/>
                  <a:pt x="0" y="198"/>
                </a:cubicBezTo>
                <a:lnTo>
                  <a:pt x="0" y="993"/>
                </a:lnTo>
                <a:cubicBezTo>
                  <a:pt x="0" y="1092"/>
                  <a:pt x="99" y="1192"/>
                  <a:pt x="198" y="1192"/>
                </a:cubicBezTo>
                <a:lnTo>
                  <a:pt x="13891" y="1192"/>
                </a:lnTo>
                <a:cubicBezTo>
                  <a:pt x="13990" y="1192"/>
                  <a:pt x="14089" y="1092"/>
                  <a:pt x="14089" y="993"/>
                </a:cubicBezTo>
                <a:lnTo>
                  <a:pt x="14089" y="198"/>
                </a:lnTo>
                <a:cubicBezTo>
                  <a:pt x="14089" y="99"/>
                  <a:pt x="13990" y="0"/>
                  <a:pt x="13891" y="0"/>
                </a:cubicBezTo>
                <a:lnTo>
                  <a:pt x="198" y="0"/>
                </a:lnTo>
              </a:path>
            </a:pathLst>
          </a:custGeom>
          <a:gradFill rotWithShape="0">
            <a:gsLst>
              <a:gs pos="0">
                <a:srgbClr val="FFA2A1"/>
              </a:gs>
              <a:gs pos="100000">
                <a:srgbClr val="FFE5E5"/>
              </a:gs>
            </a:gsLst>
            <a:lin ang="16200000"/>
          </a:gradFill>
          <a:ln w="9360">
            <a:solidFill>
              <a:srgbClr val="BE4B48"/>
            </a:solidFill>
            <a:miter/>
          </a:ln>
          <a:effectLst>
            <a:outerShdw dist="20160" dir="540000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ru-RU" sz="2800" b="0" strike="noStrike" spc="-1" dirty="0">
                <a:solidFill>
                  <a:srgbClr val="000000"/>
                </a:solidFill>
                <a:latin typeface="Arial"/>
              </a:rPr>
              <a:t>Чтение рассказа</a:t>
            </a:r>
          </a:p>
          <a:p>
            <a:pPr algn="ctr">
              <a:lnSpc>
                <a:spcPct val="100000"/>
              </a:lnSpc>
            </a:pPr>
            <a:r>
              <a:rPr lang="ru-RU" sz="2800" b="0" strike="noStrike" spc="-1" dirty="0">
                <a:solidFill>
                  <a:srgbClr val="000000"/>
                </a:solidFill>
                <a:latin typeface="Arial"/>
              </a:rPr>
              <a:t> «Улица, где все спешат»</a:t>
            </a:r>
          </a:p>
          <a:p>
            <a:pPr algn="ctr">
              <a:lnSpc>
                <a:spcPct val="100000"/>
              </a:lnSpc>
            </a:pPr>
            <a:r>
              <a:rPr lang="ru-RU" sz="2800" spc="-1" dirty="0">
                <a:solidFill>
                  <a:srgbClr val="000000"/>
                </a:solidFill>
                <a:latin typeface="Arial"/>
              </a:rPr>
              <a:t>14.09.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Управляющая кнопка: домой 4">
            <a:hlinkClick r:id="" action="ppaction://hlinkshowjump?jump=firstslide" highlightClick="1"/>
          </p:cNvPr>
          <p:cNvSpPr/>
          <p:nvPr/>
        </p:nvSpPr>
        <p:spPr>
          <a:xfrm>
            <a:off x="8213928" y="6128856"/>
            <a:ext cx="899592" cy="7647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120" y="1809997"/>
            <a:ext cx="32512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645" y="3591296"/>
            <a:ext cx="3396608" cy="2547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327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ustomShape 1"/>
          <p:cNvSpPr/>
          <p:nvPr/>
        </p:nvSpPr>
        <p:spPr>
          <a:xfrm>
            <a:off x="1600200" y="533400"/>
            <a:ext cx="5791200" cy="1143000"/>
          </a:xfrm>
          <a:custGeom>
            <a:avLst/>
            <a:gdLst/>
            <a:ahLst/>
            <a:cxnLst/>
            <a:rect l="0" t="0" r="r" b="b"/>
            <a:pathLst>
              <a:path w="14090" h="1193">
                <a:moveTo>
                  <a:pt x="198" y="0"/>
                </a:moveTo>
                <a:cubicBezTo>
                  <a:pt x="99" y="0"/>
                  <a:pt x="0" y="99"/>
                  <a:pt x="0" y="198"/>
                </a:cubicBezTo>
                <a:lnTo>
                  <a:pt x="0" y="993"/>
                </a:lnTo>
                <a:cubicBezTo>
                  <a:pt x="0" y="1092"/>
                  <a:pt x="99" y="1192"/>
                  <a:pt x="198" y="1192"/>
                </a:cubicBezTo>
                <a:lnTo>
                  <a:pt x="13891" y="1192"/>
                </a:lnTo>
                <a:cubicBezTo>
                  <a:pt x="13990" y="1192"/>
                  <a:pt x="14089" y="1092"/>
                  <a:pt x="14089" y="993"/>
                </a:cubicBezTo>
                <a:lnTo>
                  <a:pt x="14089" y="198"/>
                </a:lnTo>
                <a:cubicBezTo>
                  <a:pt x="14089" y="99"/>
                  <a:pt x="13990" y="0"/>
                  <a:pt x="13891" y="0"/>
                </a:cubicBezTo>
                <a:lnTo>
                  <a:pt x="198" y="0"/>
                </a:lnTo>
              </a:path>
            </a:pathLst>
          </a:custGeom>
          <a:gradFill rotWithShape="0">
            <a:gsLst>
              <a:gs pos="0">
                <a:srgbClr val="FFA2A1"/>
              </a:gs>
              <a:gs pos="100000">
                <a:srgbClr val="FFE5E5"/>
              </a:gs>
            </a:gsLst>
            <a:lin ang="16200000"/>
          </a:gradFill>
          <a:ln w="9360">
            <a:solidFill>
              <a:srgbClr val="BE4B48"/>
            </a:solidFill>
            <a:miter/>
          </a:ln>
          <a:effectLst>
            <a:outerShdw dist="20160" dir="540000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ru-RU" sz="2800" spc="-1" dirty="0">
                <a:solidFill>
                  <a:srgbClr val="000000"/>
                </a:solidFill>
                <a:latin typeface="Arial"/>
              </a:rPr>
              <a:t>Рисование </a:t>
            </a:r>
          </a:p>
          <a:p>
            <a:pPr algn="ctr">
              <a:lnSpc>
                <a:spcPct val="100000"/>
              </a:lnSpc>
            </a:pPr>
            <a:r>
              <a:rPr lang="ru-RU" sz="2800" spc="-1" dirty="0">
                <a:solidFill>
                  <a:srgbClr val="000000"/>
                </a:solidFill>
                <a:latin typeface="Arial"/>
              </a:rPr>
              <a:t>«Дорожные знаки»</a:t>
            </a:r>
          </a:p>
          <a:p>
            <a:pPr algn="ctr">
              <a:lnSpc>
                <a:spcPct val="100000"/>
              </a:lnSpc>
            </a:pPr>
            <a:r>
              <a:rPr lang="ru-RU" sz="2800" spc="-1" dirty="0">
                <a:solidFill>
                  <a:srgbClr val="000000"/>
                </a:solidFill>
                <a:latin typeface="Arial"/>
              </a:rPr>
              <a:t>14.09.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Управляющая кнопка: домой 4">
            <a:hlinkClick r:id="" action="ppaction://hlinkshowjump?jump=firstslide" highlightClick="1"/>
          </p:cNvPr>
          <p:cNvSpPr/>
          <p:nvPr/>
        </p:nvSpPr>
        <p:spPr>
          <a:xfrm>
            <a:off x="8213928" y="6128856"/>
            <a:ext cx="899592" cy="7647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905000"/>
            <a:ext cx="621923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068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ustomShape 1"/>
          <p:cNvSpPr/>
          <p:nvPr/>
        </p:nvSpPr>
        <p:spPr>
          <a:xfrm>
            <a:off x="1600200" y="533400"/>
            <a:ext cx="5791200" cy="1143000"/>
          </a:xfrm>
          <a:custGeom>
            <a:avLst/>
            <a:gdLst/>
            <a:ahLst/>
            <a:cxnLst/>
            <a:rect l="0" t="0" r="r" b="b"/>
            <a:pathLst>
              <a:path w="14090" h="1193">
                <a:moveTo>
                  <a:pt x="198" y="0"/>
                </a:moveTo>
                <a:cubicBezTo>
                  <a:pt x="99" y="0"/>
                  <a:pt x="0" y="99"/>
                  <a:pt x="0" y="198"/>
                </a:cubicBezTo>
                <a:lnTo>
                  <a:pt x="0" y="993"/>
                </a:lnTo>
                <a:cubicBezTo>
                  <a:pt x="0" y="1092"/>
                  <a:pt x="99" y="1192"/>
                  <a:pt x="198" y="1192"/>
                </a:cubicBezTo>
                <a:lnTo>
                  <a:pt x="13891" y="1192"/>
                </a:lnTo>
                <a:cubicBezTo>
                  <a:pt x="13990" y="1192"/>
                  <a:pt x="14089" y="1092"/>
                  <a:pt x="14089" y="993"/>
                </a:cubicBezTo>
                <a:lnTo>
                  <a:pt x="14089" y="198"/>
                </a:lnTo>
                <a:cubicBezTo>
                  <a:pt x="14089" y="99"/>
                  <a:pt x="13990" y="0"/>
                  <a:pt x="13891" y="0"/>
                </a:cubicBezTo>
                <a:lnTo>
                  <a:pt x="198" y="0"/>
                </a:lnTo>
              </a:path>
            </a:pathLst>
          </a:custGeom>
          <a:gradFill rotWithShape="0">
            <a:gsLst>
              <a:gs pos="0">
                <a:srgbClr val="FFA2A1"/>
              </a:gs>
              <a:gs pos="100000">
                <a:srgbClr val="FFE5E5"/>
              </a:gs>
            </a:gsLst>
            <a:lin ang="16200000"/>
          </a:gradFill>
          <a:ln w="9360">
            <a:solidFill>
              <a:srgbClr val="BE4B48"/>
            </a:solidFill>
            <a:miter/>
          </a:ln>
          <a:effectLst>
            <a:outerShdw dist="20160" dir="540000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ru-RU" sz="2800" b="0" strike="noStrike" spc="-1" dirty="0">
                <a:solidFill>
                  <a:srgbClr val="000000"/>
                </a:solidFill>
                <a:latin typeface="Arial"/>
              </a:rPr>
              <a:t>Просмотр познавательного мультфильма «Дорожная азбука» 15.09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Управляющая кнопка: домой 4">
            <a:hlinkClick r:id="" action="ppaction://hlinkshowjump?jump=firstslide" highlightClick="1"/>
          </p:cNvPr>
          <p:cNvSpPr/>
          <p:nvPr/>
        </p:nvSpPr>
        <p:spPr>
          <a:xfrm>
            <a:off x="8213928" y="6128856"/>
            <a:ext cx="899592" cy="7647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BFEF3FE-CC64-4EEE-AFEB-EAD0A5ACCE5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9204" y="1736880"/>
            <a:ext cx="33528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D5568C-3F2B-4ABF-9530-4D86BAC7F79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889" y="3810000"/>
            <a:ext cx="3281039" cy="2460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244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FE4CFCF-9F8F-3E84-3998-8637AC6E3FE1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CustomShape 1">
            <a:extLst>
              <a:ext uri="{FF2B5EF4-FFF2-40B4-BE49-F238E27FC236}">
                <a16:creationId xmlns:a16="http://schemas.microsoft.com/office/drawing/2014/main" id="{8336EB40-36CE-0112-8362-BC98BBA5A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27566"/>
            <a:ext cx="7010400" cy="1564198"/>
          </a:xfrm>
          <a:custGeom>
            <a:avLst/>
            <a:gdLst/>
            <a:ahLst/>
            <a:cxnLst/>
            <a:rect l="0" t="0" r="r" b="b"/>
            <a:pathLst>
              <a:path w="14090" h="1193">
                <a:moveTo>
                  <a:pt x="198" y="0"/>
                </a:moveTo>
                <a:cubicBezTo>
                  <a:pt x="99" y="0"/>
                  <a:pt x="0" y="99"/>
                  <a:pt x="0" y="198"/>
                </a:cubicBezTo>
                <a:lnTo>
                  <a:pt x="0" y="993"/>
                </a:lnTo>
                <a:cubicBezTo>
                  <a:pt x="0" y="1092"/>
                  <a:pt x="99" y="1192"/>
                  <a:pt x="198" y="1192"/>
                </a:cubicBezTo>
                <a:lnTo>
                  <a:pt x="13891" y="1192"/>
                </a:lnTo>
                <a:cubicBezTo>
                  <a:pt x="13990" y="1192"/>
                  <a:pt x="14089" y="1092"/>
                  <a:pt x="14089" y="993"/>
                </a:cubicBezTo>
                <a:lnTo>
                  <a:pt x="14089" y="198"/>
                </a:lnTo>
                <a:cubicBezTo>
                  <a:pt x="14089" y="99"/>
                  <a:pt x="13990" y="0"/>
                  <a:pt x="13891" y="0"/>
                </a:cubicBezTo>
                <a:lnTo>
                  <a:pt x="198" y="0"/>
                </a:lnTo>
              </a:path>
            </a:pathLst>
          </a:custGeom>
          <a:gradFill rotWithShape="0">
            <a:gsLst>
              <a:gs pos="0">
                <a:srgbClr val="FFA2A1"/>
              </a:gs>
              <a:gs pos="100000">
                <a:srgbClr val="FFE5E5"/>
              </a:gs>
            </a:gsLst>
            <a:lin ang="16200000"/>
          </a:gradFill>
          <a:ln w="9360">
            <a:solidFill>
              <a:srgbClr val="BE4B48"/>
            </a:solidFill>
            <a:miter/>
          </a:ln>
          <a:effectLst>
            <a:outerShdw dist="20160" dir="540000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2800" b="0" strike="noStrike" spc="-1" dirty="0">
                <a:solidFill>
                  <a:srgbClr val="000000"/>
                </a:solidFill>
                <a:latin typeface="Arial"/>
              </a:rPr>
              <a:t> Представление родителям </a:t>
            </a:r>
            <a:r>
              <a:rPr lang="ru-RU" sz="2800" spc="-1" dirty="0">
                <a:solidFill>
                  <a:srgbClr val="000000"/>
                </a:solidFill>
                <a:latin typeface="Arial"/>
              </a:rPr>
              <a:t>сопровождающего буклета по изготовлению светоотражающих элементов(</a:t>
            </a:r>
            <a:r>
              <a:rPr lang="ru-RU" sz="2800" spc="-1" dirty="0" err="1">
                <a:solidFill>
                  <a:srgbClr val="000000"/>
                </a:solidFill>
                <a:latin typeface="Arial"/>
              </a:rPr>
              <a:t>фликеров</a:t>
            </a:r>
            <a:r>
              <a:rPr lang="ru-RU" sz="2800" spc="-1" dirty="0">
                <a:solidFill>
                  <a:srgbClr val="000000"/>
                </a:solidFill>
                <a:latin typeface="Arial"/>
              </a:rPr>
              <a:t>)</a:t>
            </a: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DBB3998B-476F-6EB5-1364-39DCD8DEEE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" t="3621" r="6149" b="30304"/>
          <a:stretch/>
        </p:blipFill>
        <p:spPr>
          <a:xfrm>
            <a:off x="2057401" y="2133600"/>
            <a:ext cx="2904744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3" t="22089" r="16822" b="17637"/>
          <a:stretch/>
        </p:blipFill>
        <p:spPr bwMode="auto">
          <a:xfrm>
            <a:off x="5080585" y="3581398"/>
            <a:ext cx="3103659" cy="2753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319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ustomShape 1"/>
          <p:cNvSpPr/>
          <p:nvPr/>
        </p:nvSpPr>
        <p:spPr>
          <a:xfrm>
            <a:off x="1828800" y="609600"/>
            <a:ext cx="5867400" cy="990600"/>
          </a:xfrm>
          <a:custGeom>
            <a:avLst/>
            <a:gdLst/>
            <a:ahLst/>
            <a:cxnLst/>
            <a:rect l="0" t="0" r="r" b="b"/>
            <a:pathLst>
              <a:path w="14090" h="1193">
                <a:moveTo>
                  <a:pt x="198" y="0"/>
                </a:moveTo>
                <a:cubicBezTo>
                  <a:pt x="99" y="0"/>
                  <a:pt x="0" y="99"/>
                  <a:pt x="0" y="198"/>
                </a:cubicBezTo>
                <a:lnTo>
                  <a:pt x="0" y="993"/>
                </a:lnTo>
                <a:cubicBezTo>
                  <a:pt x="0" y="1092"/>
                  <a:pt x="99" y="1192"/>
                  <a:pt x="198" y="1192"/>
                </a:cubicBezTo>
                <a:lnTo>
                  <a:pt x="13891" y="1192"/>
                </a:lnTo>
                <a:cubicBezTo>
                  <a:pt x="13990" y="1192"/>
                  <a:pt x="14089" y="1092"/>
                  <a:pt x="14089" y="993"/>
                </a:cubicBezTo>
                <a:lnTo>
                  <a:pt x="14089" y="198"/>
                </a:lnTo>
                <a:cubicBezTo>
                  <a:pt x="14089" y="99"/>
                  <a:pt x="13990" y="0"/>
                  <a:pt x="13891" y="0"/>
                </a:cubicBezTo>
                <a:lnTo>
                  <a:pt x="198" y="0"/>
                </a:lnTo>
              </a:path>
            </a:pathLst>
          </a:custGeom>
          <a:gradFill rotWithShape="0">
            <a:gsLst>
              <a:gs pos="0">
                <a:srgbClr val="FFA2A1"/>
              </a:gs>
              <a:gs pos="100000">
                <a:srgbClr val="FFE5E5"/>
              </a:gs>
            </a:gsLst>
            <a:lin ang="16200000"/>
          </a:gradFill>
          <a:ln w="9360">
            <a:solidFill>
              <a:srgbClr val="BE4B48"/>
            </a:solidFill>
            <a:miter/>
          </a:ln>
          <a:effectLst>
            <a:outerShdw dist="20160" dir="540000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ru-RU" sz="2800" spc="-1" dirty="0">
                <a:solidFill>
                  <a:srgbClr val="000000"/>
                </a:solidFill>
              </a:rPr>
              <a:t>Изготовление </a:t>
            </a:r>
            <a:r>
              <a:rPr lang="ru-RU" sz="2800" spc="-1" dirty="0" err="1">
                <a:solidFill>
                  <a:srgbClr val="000000"/>
                </a:solidFill>
              </a:rPr>
              <a:t>фликеров</a:t>
            </a:r>
            <a:r>
              <a:rPr lang="ru-RU" sz="2800" spc="-1" dirty="0">
                <a:solidFill>
                  <a:srgbClr val="000000"/>
                </a:solidFill>
              </a:rPr>
              <a:t> (светоотражающих элементов)</a:t>
            </a: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Управляющая кнопка: домой 4">
            <a:hlinkClick r:id="" action="ppaction://hlinkshowjump?jump=firstslide" highlightClick="1"/>
          </p:cNvPr>
          <p:cNvSpPr/>
          <p:nvPr/>
        </p:nvSpPr>
        <p:spPr>
          <a:xfrm>
            <a:off x="8213928" y="6128856"/>
            <a:ext cx="899592" cy="7647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7E03D2-35EB-4EBF-B072-F00F934FE64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4545" y="2323539"/>
            <a:ext cx="1642998" cy="2210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176957" y="1643262"/>
            <a:ext cx="5248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Совместное творчество родителей и детей 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70A4F700-DC9C-0544-2969-4B8473FD54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596" y="3311656"/>
            <a:ext cx="1642998" cy="2486918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0C540FBE-F00E-2CC8-B769-540862B48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647" y="2363747"/>
            <a:ext cx="1991658" cy="26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4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1409699" y="1056904"/>
            <a:ext cx="6324600" cy="145769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274320"/>
            <a:ext cx="7696200" cy="1143000"/>
          </a:xfrm>
        </p:spPr>
        <p:txBody>
          <a:bodyPr/>
          <a:lstStyle/>
          <a:p>
            <a:pPr algn="ctr"/>
            <a:r>
              <a:rPr lang="ru-RU" sz="4000" b="0" dirty="0">
                <a:latin typeface="Arial" pitchFamily="34" charset="0"/>
                <a:cs typeface="Arial" pitchFamily="34" charset="0"/>
              </a:rPr>
              <a:t>Заключительный этап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8216684" y="6093296"/>
            <a:ext cx="899592" cy="7647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524000" y="1093254"/>
            <a:ext cx="609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Представление своих светоотражающих элементов «</a:t>
            </a:r>
            <a:r>
              <a:rPr lang="ru-RU" sz="2800" dirty="0" err="1"/>
              <a:t>Фликеров</a:t>
            </a:r>
            <a:r>
              <a:rPr lang="ru-RU" sz="2800" dirty="0"/>
              <a:t>» 16.09</a:t>
            </a:r>
          </a:p>
        </p:txBody>
      </p:sp>
      <p:pic>
        <p:nvPicPr>
          <p:cNvPr id="9" name="Рисунок 9">
            <a:extLst>
              <a:ext uri="{FF2B5EF4-FFF2-40B4-BE49-F238E27FC236}">
                <a16:creationId xmlns:a16="http://schemas.microsoft.com/office/drawing/2014/main" id="{C122448B-FD45-E774-90CF-F6EAF879A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004" y="2555192"/>
            <a:ext cx="2718296" cy="3623488"/>
          </a:xfrm>
          <a:prstGeom prst="rect">
            <a:avLst/>
          </a:prstGeom>
        </p:spPr>
      </p:pic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29FCC840-8906-721D-8EB1-7915DED2C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1614" y="2701610"/>
            <a:ext cx="2501899" cy="33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7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7316" y="228600"/>
            <a:ext cx="8229600" cy="1143000"/>
          </a:xfrm>
        </p:spPr>
        <p:txBody>
          <a:bodyPr/>
          <a:lstStyle/>
          <a:p>
            <a:pPr algn="ctr"/>
            <a:br>
              <a:rPr lang="ru-RU" dirty="0">
                <a:latin typeface="Arial" pitchFamily="34" charset="0"/>
                <a:cs typeface="Arial" pitchFamily="34" charset="0"/>
              </a:rPr>
            </a:br>
            <a:r>
              <a:rPr lang="ru-RU" sz="4000" dirty="0">
                <a:latin typeface="Arial" pitchFamily="34" charset="0"/>
                <a:cs typeface="Arial" pitchFamily="34" charset="0"/>
              </a:rPr>
              <a:t>Итоги проекта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143000" y="1212640"/>
            <a:ext cx="7461448" cy="509668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endParaRPr lang="ru-RU" sz="2000" i="1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Управляющая кнопка: домой 4">
            <a:hlinkClick r:id="" action="ppaction://hlinkshowjump?jump=firstslide" highlightClick="1"/>
          </p:cNvPr>
          <p:cNvSpPr/>
          <p:nvPr/>
        </p:nvSpPr>
        <p:spPr>
          <a:xfrm>
            <a:off x="8239328" y="6083136"/>
            <a:ext cx="899592" cy="7647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2133600" y="1828800"/>
            <a:ext cx="5410200" cy="2895600"/>
          </a:xfrm>
          <a:prstGeom prst="wedgeRoundRectCallou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286000" y="1862078"/>
            <a:ext cx="52291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В процессе реализации проекта у детей расширились представления о правилах дорожного движения в вечернее время суток, также  дети и родители научились создавать свой светоотражающий знак «</a:t>
            </a:r>
            <a:r>
              <a:rPr lang="ru-RU" dirty="0" err="1"/>
              <a:t>Фликер</a:t>
            </a:r>
            <a:r>
              <a:rPr lang="ru-RU" dirty="0"/>
              <a:t>». В будущем перспектива данного проекта – представление «</a:t>
            </a:r>
            <a:r>
              <a:rPr lang="ru-RU" dirty="0" err="1"/>
              <a:t>фликеров</a:t>
            </a:r>
            <a:r>
              <a:rPr lang="ru-RU" dirty="0"/>
              <a:t>» другим группам в Доу. В дальнейшем будем совместно с детьми и родителями закреплять полученные знания и умения.</a:t>
            </a:r>
          </a:p>
        </p:txBody>
      </p:sp>
    </p:spTree>
    <p:extLst>
      <p:ext uri="{BB962C8B-B14F-4D97-AF65-F5344CB8AC3E}">
        <p14:creationId xmlns:p14="http://schemas.microsoft.com/office/powerpoint/2010/main" val="48913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19291"/>
            <a:ext cx="6553200" cy="317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343400"/>
            <a:ext cx="4876800" cy="2175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914400"/>
            <a:ext cx="729796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0" dirty="0">
                <a:latin typeface="Arial" panose="020B0604020202020204" pitchFamily="34" charset="0"/>
                <a:cs typeface="Arial" panose="020B0604020202020204" pitchFamily="34" charset="0"/>
              </a:rPr>
              <a:t>Впечатление детей и родителей: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600200" y="1752600"/>
            <a:ext cx="6324600" cy="21336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1600" dirty="0">
                <a:cs typeface="Arial" pitchFamily="34" charset="0"/>
              </a:rPr>
              <a:t>Мне было очень интересно поучаствовать в проекте «Дорога безопасности», </a:t>
            </a:r>
            <a:r>
              <a:rPr lang="ru-RU" sz="1600" dirty="0"/>
              <a:t>Ведь наша главная цель –сохранение жизни и здоровья детей в условиях функционирующей, постоянно развивающейся и усложняющейся транспортной среды. И основная задача – подготовка детей к безопасному участию в дорожном движении. То, чему и, главное, как хорошо мы научим ребенка, какие навыки безопасного поведения на улице привьем ему, и будет оберегать его всю жизнь</a:t>
            </a:r>
          </a:p>
          <a:p>
            <a:pPr marL="0" indent="0" algn="just">
              <a:buNone/>
            </a:pPr>
            <a:r>
              <a:rPr lang="ru-RU" sz="1600" dirty="0"/>
              <a:t> Алпатова Алина Игоревна</a:t>
            </a:r>
            <a:endParaRPr lang="ru-RU" sz="1600" dirty="0">
              <a:cs typeface="Arial" pitchFamily="34" charset="0"/>
            </a:endParaRPr>
          </a:p>
        </p:txBody>
      </p:sp>
      <p:sp>
        <p:nvSpPr>
          <p:cNvPr id="5" name="Управляющая кнопка: домой 4">
            <a:hlinkClick r:id="" action="ppaction://hlinkshowjump?jump=firstslide" highlightClick="1"/>
          </p:cNvPr>
          <p:cNvSpPr/>
          <p:nvPr/>
        </p:nvSpPr>
        <p:spPr>
          <a:xfrm>
            <a:off x="8244408" y="6127504"/>
            <a:ext cx="899592" cy="7647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276600" y="4343400"/>
            <a:ext cx="48006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b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dirty="0">
                <a:cs typeface="Arial" pitchFamily="34" charset="0"/>
              </a:rPr>
              <a:t>За время проекта я узнала много всего интересного и нового. Запомнила все знаки дорожного движения. Вместе с родителями сделали светоотражающий элемент. </a:t>
            </a:r>
          </a:p>
          <a:p>
            <a:pPr algn="just"/>
            <a:endParaRPr lang="ru-RU" sz="1600" dirty="0">
              <a:cs typeface="Arial" pitchFamily="34" charset="0"/>
            </a:endParaRPr>
          </a:p>
          <a:p>
            <a:pPr algn="just"/>
            <a:r>
              <a:rPr lang="ru-RU" sz="1600" dirty="0">
                <a:cs typeface="Arial" pitchFamily="34" charset="0"/>
              </a:rPr>
              <a:t>Петрова Варя</a:t>
            </a:r>
          </a:p>
        </p:txBody>
      </p:sp>
    </p:spTree>
    <p:extLst>
      <p:ext uri="{BB962C8B-B14F-4D97-AF65-F5344CB8AC3E}">
        <p14:creationId xmlns:p14="http://schemas.microsoft.com/office/powerpoint/2010/main" val="22441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13792"/>
            <a:ext cx="7620000" cy="1143000"/>
          </a:xfrm>
        </p:spPr>
        <p:txBody>
          <a:bodyPr/>
          <a:lstStyle/>
          <a:p>
            <a:r>
              <a:rPr lang="ru-RU" sz="4000" b="0" dirty="0">
                <a:latin typeface="Arial" pitchFamily="34" charset="0"/>
                <a:cs typeface="Arial" pitchFamily="34" charset="0"/>
              </a:rPr>
              <a:t>Содержание проекта</a:t>
            </a:r>
          </a:p>
        </p:txBody>
      </p:sp>
      <p:pic>
        <p:nvPicPr>
          <p:cNvPr id="5" name="Picture 4" descr="https://thumbs.dreamstime.com/z/%D0%B7%D0%BD%D0%B0%D1%87%D0%BE%D0%BA-%D0%B4%D0%B8%D0%B0%D0%B3%D1%80%D0%B0%D0%BC%D0%BC%D1%8B-%D0%B2-%D0%B2%D0%B8%D0%B4%D0%B5-%D0%B2%D0%B5%D1%80%D1%82%D0%B8%D0%BA%D0%B0%D0%BB%D1%8C%D0%BD%D1%8B%D1%85-%D0%BF%D0%BE%D0%BB%D0%BE%D1%81-d-%D1%8D%D0%BB%D0%B5%D0%BC%D0%B5%D0%BD%D1%82-%D0%BF%D0%BE%D0%BA%D1%80%D0%B0%D1%88%D0%B5%D0%BD%D0%BD%D1%8B%D1%85-110342874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9" t="14319" r="18624" b="20768"/>
          <a:stretch/>
        </p:blipFill>
        <p:spPr bwMode="auto">
          <a:xfrm flipH="1">
            <a:off x="1860455" y="1179616"/>
            <a:ext cx="1131334" cy="102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st4.depositphotos.com/26623570/39499/v/1600/depositphotos_394993892-stock-illustration-light-bulb-rays-shine-energy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3" t="2499" r="4056" b="19905"/>
          <a:stretch/>
        </p:blipFill>
        <p:spPr bwMode="auto">
          <a:xfrm>
            <a:off x="1867523" y="2207191"/>
            <a:ext cx="1117198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Молния 6"/>
          <p:cNvSpPr/>
          <p:nvPr/>
        </p:nvSpPr>
        <p:spPr>
          <a:xfrm>
            <a:off x="2095459" y="3501008"/>
            <a:ext cx="806450" cy="1409700"/>
          </a:xfrm>
          <a:prstGeom prst="lightningBolt">
            <a:avLst/>
          </a:prstGeom>
          <a:solidFill>
            <a:srgbClr val="F8CBAD"/>
          </a:solidFill>
          <a:ln>
            <a:solidFill>
              <a:srgbClr val="FBAD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10" descr="http://ds14ishim.ru/sites/default/files/konkurs/GOROD/marker_2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50"/>
          <a:stretch/>
        </p:blipFill>
        <p:spPr bwMode="auto">
          <a:xfrm>
            <a:off x="2242522" y="5085184"/>
            <a:ext cx="1318773" cy="116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306520" y="1600200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>
                <a:latin typeface="Arial" pitchFamily="34" charset="0"/>
                <a:cs typeface="Arial" pitchFamily="34" charset="0"/>
                <a:hlinkClick r:id="rId5" action="ppaction://hlinksldjump"/>
              </a:rPr>
              <a:t>Актуальность проекта</a:t>
            </a:r>
            <a:endParaRPr lang="ru-RU" sz="2000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06520" y="2734241"/>
            <a:ext cx="54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itchFamily="34" charset="0"/>
                <a:cs typeface="Arial" pitchFamily="34" charset="0"/>
                <a:hlinkClick r:id="rId6" action="ppaction://hlinksldjump"/>
              </a:rPr>
              <a:t>Цели и задачи проекта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48608" y="3645024"/>
            <a:ext cx="4320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Этапы проекта:</a:t>
            </a:r>
            <a:endParaRPr lang="ru-RU" sz="2000" u="sng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Подготовительный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Основной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  <a:hlinkClick r:id="rId9" action="ppaction://hlinksldjump"/>
              </a:rPr>
              <a:t>Заключительный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30815" y="5528448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>
                <a:latin typeface="Arial" pitchFamily="34" charset="0"/>
                <a:cs typeface="Arial" pitchFamily="34" charset="0"/>
                <a:hlinkClick r:id="rId10" action="ppaction://hlinksldjump"/>
              </a:rPr>
              <a:t>Итоги проекта</a:t>
            </a:r>
            <a:endParaRPr lang="ru-RU" sz="2000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омой 12">
            <a:hlinkClick r:id="" action="ppaction://hlinkshowjump?jump=firstslide" highlightClick="1"/>
          </p:cNvPr>
          <p:cNvSpPr/>
          <p:nvPr/>
        </p:nvSpPr>
        <p:spPr>
          <a:xfrm>
            <a:off x="8257324" y="6093296"/>
            <a:ext cx="899592" cy="7647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65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915427" y="576400"/>
            <a:ext cx="7704856" cy="50966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u="sng" dirty="0">
                <a:latin typeface="Arial" pitchFamily="34" charset="0"/>
                <a:cs typeface="Arial" pitchFamily="34" charset="0"/>
              </a:rPr>
              <a:t>Вид проекта: </a:t>
            </a:r>
          </a:p>
          <a:p>
            <a:pPr marL="0" indent="0" algn="ctr">
              <a:buNone/>
            </a:pPr>
            <a:r>
              <a:rPr lang="ru-RU" sz="2400" i="1" dirty="0">
                <a:latin typeface="Arial" pitchFamily="34" charset="0"/>
                <a:cs typeface="Arial" pitchFamily="34" charset="0"/>
              </a:rPr>
              <a:t>Нормативный </a:t>
            </a:r>
          </a:p>
          <a:p>
            <a:pPr marL="0" indent="0" algn="ctr">
              <a:buNone/>
            </a:pPr>
            <a:r>
              <a:rPr lang="ru-RU" sz="2400" u="sng" dirty="0">
                <a:latin typeface="Arial" pitchFamily="34" charset="0"/>
                <a:cs typeface="Arial" pitchFamily="34" charset="0"/>
              </a:rPr>
              <a:t>Продолжительность проекта: </a:t>
            </a:r>
          </a:p>
          <a:p>
            <a:pPr marL="0" indent="0" algn="ctr">
              <a:buNone/>
            </a:pPr>
            <a:r>
              <a:rPr lang="ru-RU" sz="2400" i="1" dirty="0">
                <a:latin typeface="Arial" pitchFamily="34" charset="0"/>
                <a:cs typeface="Arial" pitchFamily="34" charset="0"/>
              </a:rPr>
              <a:t>Краткосрочный (1 неделя)</a:t>
            </a:r>
          </a:p>
          <a:p>
            <a:pPr marL="0" indent="0" algn="ctr">
              <a:buNone/>
            </a:pPr>
            <a:r>
              <a:rPr lang="ru-RU" sz="2400" u="sng" dirty="0">
                <a:latin typeface="Arial" pitchFamily="34" charset="0"/>
                <a:cs typeface="Arial" pitchFamily="34" charset="0"/>
              </a:rPr>
              <a:t>Участники проекта:</a:t>
            </a:r>
          </a:p>
          <a:p>
            <a:pPr marL="0" indent="0" algn="ctr">
              <a:buNone/>
            </a:pPr>
            <a:r>
              <a:rPr lang="ru-RU" sz="2400" i="1" dirty="0">
                <a:latin typeface="Arial" pitchFamily="34" charset="0"/>
                <a:cs typeface="Arial" pitchFamily="34" charset="0"/>
              </a:rPr>
              <a:t>Дети 6-7 лет, родители, педагоги</a:t>
            </a:r>
          </a:p>
          <a:p>
            <a:pPr marL="0" indent="0" algn="ctr">
              <a:buNone/>
            </a:pPr>
            <a:r>
              <a:rPr lang="ru-RU" sz="2400" u="sng" dirty="0">
                <a:latin typeface="Arial" pitchFamily="34" charset="0"/>
                <a:cs typeface="Arial" pitchFamily="34" charset="0"/>
              </a:rPr>
              <a:t>По количеству участников:</a:t>
            </a:r>
          </a:p>
          <a:p>
            <a:pPr marL="0" indent="0" algn="ctr">
              <a:buNone/>
            </a:pPr>
            <a:r>
              <a:rPr lang="ru-RU" sz="2400" i="1" dirty="0">
                <a:latin typeface="Arial" pitchFamily="34" charset="0"/>
                <a:cs typeface="Arial" pitchFamily="34" charset="0"/>
              </a:rPr>
              <a:t>групповой</a:t>
            </a:r>
          </a:p>
        </p:txBody>
      </p:sp>
      <p:sp>
        <p:nvSpPr>
          <p:cNvPr id="5" name="Управляющая кнопка: домой 4">
            <a:hlinkClick r:id="" action="ppaction://hlinkshowjump?jump=firstslide" highlightClick="1"/>
          </p:cNvPr>
          <p:cNvSpPr/>
          <p:nvPr/>
        </p:nvSpPr>
        <p:spPr>
          <a:xfrm>
            <a:off x="8163560" y="6019800"/>
            <a:ext cx="899592" cy="7647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Eqm1-eH_Ehw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95599" y="4114800"/>
            <a:ext cx="3860693" cy="205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12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4000" b="0" dirty="0">
                <a:latin typeface="Arial" pitchFamily="34" charset="0"/>
                <a:cs typeface="Arial" pitchFamily="34" charset="0"/>
              </a:rPr>
              <a:t>Актуальность проекта</a:t>
            </a: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067441875"/>
              </p:ext>
            </p:extLst>
          </p:nvPr>
        </p:nvGraphicFramePr>
        <p:xfrm>
          <a:off x="1752600" y="1600200"/>
          <a:ext cx="6198654" cy="335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Управляющая кнопка: домой 4">
            <a:hlinkClick r:id="" action="ppaction://hlinkshowjump?jump=firstslide" highlightClick="1"/>
          </p:cNvPr>
          <p:cNvSpPr/>
          <p:nvPr/>
        </p:nvSpPr>
        <p:spPr>
          <a:xfrm>
            <a:off x="8219008" y="6063840"/>
            <a:ext cx="899592" cy="7647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810000" y="2132856"/>
            <a:ext cx="792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>
              <a:latin typeface="Arial" pitchFamily="34" charset="0"/>
              <a:cs typeface="Arial" pitchFamily="34" charset="0"/>
            </a:endParaRP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  <a:p>
            <a:r>
              <a:rPr lang="ru-RU" sz="2000" dirty="0">
                <a:latin typeface="Arial" pitchFamily="34" charset="0"/>
                <a:cs typeface="Arial" pitchFamily="34" charset="0"/>
              </a:rPr>
              <a:t>20%</a:t>
            </a:r>
          </a:p>
        </p:txBody>
      </p:sp>
    </p:spTree>
    <p:extLst>
      <p:ext uri="{BB962C8B-B14F-4D97-AF65-F5344CB8AC3E}">
        <p14:creationId xmlns:p14="http://schemas.microsoft.com/office/powerpoint/2010/main" val="86721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6865404" cy="720080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1800" b="1" dirty="0">
                <a:latin typeface="Arial" pitchFamily="34" charset="0"/>
                <a:cs typeface="Arial" pitchFamily="34" charset="0"/>
              </a:rPr>
              <a:t>Цель: Создание своего светоотражающего элемента, в ходе проведения запланированных мероприятий</a:t>
            </a:r>
          </a:p>
        </p:txBody>
      </p:sp>
      <p:sp>
        <p:nvSpPr>
          <p:cNvPr id="5" name="Управляющая кнопка: домой 4">
            <a:hlinkClick r:id="" action="ppaction://hlinkshowjump?jump=firstslide" highlightClick="1"/>
          </p:cNvPr>
          <p:cNvSpPr/>
          <p:nvPr/>
        </p:nvSpPr>
        <p:spPr>
          <a:xfrm>
            <a:off x="8244408" y="5943600"/>
            <a:ext cx="899592" cy="7647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362200" y="1329680"/>
            <a:ext cx="5387124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Задачи для детей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ru-RU" sz="1600" dirty="0">
                <a:latin typeface="Arial" pitchFamily="34" charset="0"/>
                <a:cs typeface="Arial" pitchFamily="34" charset="0"/>
              </a:rPr>
              <a:t>-сделать совместно с родителями светоотражающий элемент</a:t>
            </a:r>
          </a:p>
          <a:p>
            <a:r>
              <a:rPr lang="ru-RU" sz="1600" dirty="0">
                <a:latin typeface="Arial" pitchFamily="34" charset="0"/>
                <a:cs typeface="Arial" pitchFamily="34" charset="0"/>
              </a:rPr>
              <a:t>-участвовать в беседе на тему «Дорога безопасности»</a:t>
            </a:r>
          </a:p>
          <a:p>
            <a:r>
              <a:rPr lang="ru-RU" sz="1600" dirty="0">
                <a:latin typeface="Arial" pitchFamily="34" charset="0"/>
                <a:cs typeface="Arial" pitchFamily="34" charset="0"/>
              </a:rPr>
              <a:t>-просмотреть познавательный мультфильм «Дорожная азбука»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38400" y="3048000"/>
            <a:ext cx="536951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Задачи для родителей:</a:t>
            </a:r>
          </a:p>
          <a:p>
            <a:r>
              <a:rPr lang="ru-RU" sz="1600" dirty="0">
                <a:latin typeface="Arial" pitchFamily="34" charset="0"/>
                <a:cs typeface="Arial" pitchFamily="34" charset="0"/>
              </a:rPr>
              <a:t>-помочь ребенку в создании своего светоотражающего элемента</a:t>
            </a:r>
          </a:p>
          <a:p>
            <a:r>
              <a:rPr lang="ru-RU" sz="1600" dirty="0">
                <a:latin typeface="Arial" pitchFamily="34" charset="0"/>
                <a:cs typeface="Arial" pitchFamily="34" charset="0"/>
              </a:rPr>
              <a:t>-участвовать в мастер-классе с детьми</a:t>
            </a:r>
          </a:p>
          <a:p>
            <a:r>
              <a:rPr lang="ru-RU" sz="1600" dirty="0">
                <a:latin typeface="Arial" pitchFamily="34" charset="0"/>
                <a:cs typeface="Arial" pitchFamily="34" charset="0"/>
              </a:rPr>
              <a:t>-нарисовать совместно с ребенком «дорогу домой»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38400" y="4572000"/>
            <a:ext cx="540724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Задачи для воспитателей:</a:t>
            </a:r>
          </a:p>
          <a:p>
            <a:r>
              <a:rPr lang="ru-RU" sz="1600" dirty="0">
                <a:latin typeface="Arial" pitchFamily="34" charset="0"/>
                <a:cs typeface="Arial" pitchFamily="34" charset="0"/>
              </a:rPr>
              <a:t> -провести беседу с детьми «Дорога безопасности»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r>
              <a:rPr lang="ru-RU" sz="1600" dirty="0">
                <a:latin typeface="Arial" pitchFamily="34" charset="0"/>
                <a:cs typeface="Arial" pitchFamily="34" charset="0"/>
              </a:rPr>
              <a:t>-организовать мастер-класс для родителей с детьми</a:t>
            </a:r>
          </a:p>
          <a:p>
            <a:r>
              <a:rPr lang="ru-RU" sz="1600" dirty="0">
                <a:latin typeface="Arial" pitchFamily="34" charset="0"/>
                <a:cs typeface="Arial" pitchFamily="34" charset="0"/>
              </a:rPr>
              <a:t>-провести с детьми подвижные игра по теме «Дорога безопасности»</a:t>
            </a:r>
          </a:p>
        </p:txBody>
      </p:sp>
    </p:spTree>
    <p:extLst>
      <p:ext uri="{BB962C8B-B14F-4D97-AF65-F5344CB8AC3E}">
        <p14:creationId xmlns:p14="http://schemas.microsoft.com/office/powerpoint/2010/main" val="234510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85800"/>
            <a:ext cx="6840760" cy="720080"/>
          </a:xfrm>
        </p:spPr>
        <p:txBody>
          <a:bodyPr>
            <a:noAutofit/>
          </a:bodyPr>
          <a:lstStyle/>
          <a:p>
            <a:pPr algn="ctr"/>
            <a:r>
              <a:rPr lang="ru-RU" sz="4000" b="0" dirty="0">
                <a:latin typeface="Arial" pitchFamily="34" charset="0"/>
                <a:cs typeface="Arial" pitchFamily="34" charset="0"/>
              </a:rPr>
              <a:t>Подготовительный этап</a:t>
            </a:r>
          </a:p>
        </p:txBody>
      </p:sp>
      <p:sp>
        <p:nvSpPr>
          <p:cNvPr id="5" name="Управляющая кнопка: домой 4">
            <a:hlinkClick r:id="" action="ppaction://hlinkshowjump?jump=firstslide" highlightClick="1"/>
          </p:cNvPr>
          <p:cNvSpPr/>
          <p:nvPr/>
        </p:nvSpPr>
        <p:spPr>
          <a:xfrm>
            <a:off x="8186204" y="5977151"/>
            <a:ext cx="899592" cy="7647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4294967295"/>
          </p:nvPr>
        </p:nvSpPr>
        <p:spPr>
          <a:xfrm>
            <a:off x="1524000" y="2087711"/>
            <a:ext cx="6819800" cy="2865289"/>
          </a:xfrm>
          <a:prstGeom prst="notched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8" name="Picture 2" descr="https://avatars.mds.yandex.net/get-zen_doc/759807/pub_5f821dac42a69673f7519137_5f906fcbc2b29d229422d26a/scale_120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12192"/>
            <a:ext cx="1778205" cy="100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st4.depositphotos.com/12839612/31390/v/1600/depositphotos_313902046-stock-illustration-family-reading-book-together-parents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74"/>
          <a:stretch/>
        </p:blipFill>
        <p:spPr bwMode="auto">
          <a:xfrm>
            <a:off x="4296307" y="2826340"/>
            <a:ext cx="2329893" cy="137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86000" y="4406689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Подбор материала и оборудования для занятий, бесед, игр с детьми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2BD2C8-1E3E-4D9E-A085-2424FD85BF42}"/>
              </a:ext>
            </a:extLst>
          </p:cNvPr>
          <p:cNvSpPr txBox="1"/>
          <p:nvPr/>
        </p:nvSpPr>
        <p:spPr>
          <a:xfrm>
            <a:off x="3124200" y="1747947"/>
            <a:ext cx="3106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Планирование работы с детьми, педагогом и родителями над проектом</a:t>
            </a:r>
          </a:p>
        </p:txBody>
      </p:sp>
    </p:spTree>
    <p:extLst>
      <p:ext uri="{BB962C8B-B14F-4D97-AF65-F5344CB8AC3E}">
        <p14:creationId xmlns:p14="http://schemas.microsoft.com/office/powerpoint/2010/main" val="168966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8229600" cy="1143000"/>
          </a:xfrm>
        </p:spPr>
        <p:txBody>
          <a:bodyPr/>
          <a:lstStyle/>
          <a:p>
            <a:pPr algn="ctr"/>
            <a:r>
              <a:rPr lang="ru-RU" sz="4000" b="0" dirty="0">
                <a:latin typeface="Arial" pitchFamily="34" charset="0"/>
                <a:cs typeface="Arial" pitchFamily="34" charset="0"/>
              </a:rPr>
              <a:t>Основной этап</a:t>
            </a:r>
          </a:p>
        </p:txBody>
      </p:sp>
      <p:sp>
        <p:nvSpPr>
          <p:cNvPr id="5" name="Управляющая кнопка: домой 4">
            <a:hlinkClick r:id="" action="ppaction://hlinkshowjump?jump=firstslide" highlightClick="1"/>
          </p:cNvPr>
          <p:cNvSpPr/>
          <p:nvPr/>
        </p:nvSpPr>
        <p:spPr>
          <a:xfrm>
            <a:off x="8213928" y="6128856"/>
            <a:ext cx="899592" cy="7647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Скругленная соединительная линия 5"/>
          <p:cNvCxnSpPr/>
          <p:nvPr/>
        </p:nvCxnSpPr>
        <p:spPr>
          <a:xfrm rot="5400000" flipH="1" flipV="1">
            <a:off x="4104433" y="152152"/>
            <a:ext cx="1262060" cy="7095677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 descr="https://sun9-82.userapi.com/impg/mndSXJE8KXn5euxp4G2q69rf454COyBeRExRlw/JUDPrlAmw1I.jpg?size=550x401&amp;quality=95&amp;sign=185d6a0ef13357c49cc86b922d9e1805&amp;type=album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31207" y="3715230"/>
            <a:ext cx="2304256" cy="1680012"/>
          </a:xfrm>
          <a:prstGeom prst="rect">
            <a:avLst/>
          </a:prstGeom>
          <a:noFill/>
        </p:spPr>
      </p:pic>
      <p:pic>
        <p:nvPicPr>
          <p:cNvPr id="11268" name="Picture 4" descr="https://sun9-27.userapi.com/impg/9POwW62iTiSxdkNUQ4c5FTUMBIvfPSPubSMD2A/hj6mJZRsjpQ.jpg?size=640x400&amp;quality=95&amp;sign=95af8fd2c9ba68fce9456d341259fa10&amp;type=album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600" y="1484784"/>
            <a:ext cx="2769231" cy="1730769"/>
          </a:xfrm>
          <a:prstGeom prst="rect">
            <a:avLst/>
          </a:prstGeom>
          <a:noFill/>
        </p:spPr>
      </p:pic>
      <p:pic>
        <p:nvPicPr>
          <p:cNvPr id="11270" name="Picture 6" descr="https://sun9-77.userapi.com/impg/brN34S3gxnuUTlZ_8xF7sLEgwsZErEtuWhYawg/O-o31bXWTqI.jpg?size=600x400&amp;quality=95&amp;sign=c6bdcc12886447ee62993f16fcfe5cae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3352800"/>
            <a:ext cx="2520280" cy="1680187"/>
          </a:xfrm>
          <a:prstGeom prst="rect">
            <a:avLst/>
          </a:prstGeom>
          <a:noFill/>
        </p:spPr>
      </p:pic>
      <p:pic>
        <p:nvPicPr>
          <p:cNvPr id="11272" name="Picture 8" descr="https://sun9-61.userapi.com/impg/tf4z8b8vRmiBBPKz-yIxAw82XcHdQbbJk07ZLA/Cjd4bgAsYGQ.jpg?size=274x182&amp;quality=95&amp;sign=80bbd4f0e92ad2f3571aa871b897ed18&amp;type=album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4048" y="1268760"/>
            <a:ext cx="2609850" cy="17335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142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Управляющая кнопка: домой 3">
            <a:hlinkClick r:id="" action="ppaction://hlinkshowjump?jump=firstslide" highlightClick="1"/>
          </p:cNvPr>
          <p:cNvSpPr/>
          <p:nvPr/>
        </p:nvSpPr>
        <p:spPr>
          <a:xfrm>
            <a:off x="8213928" y="6128856"/>
            <a:ext cx="899592" cy="7647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7D9B34-EDED-4D47-82D8-BD0FDBDB4C6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1813" y="2002355"/>
            <a:ext cx="3124200" cy="2343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AC88B3-CD9E-4914-926B-2A4C300B6E3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3719031"/>
            <a:ext cx="3124200" cy="2409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676400" y="617360"/>
            <a:ext cx="5943600" cy="128764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981200" y="617360"/>
            <a:ext cx="533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Беседа с детьми </a:t>
            </a:r>
          </a:p>
          <a:p>
            <a:pPr algn="ctr"/>
            <a:r>
              <a:rPr lang="ru-RU" sz="2800" dirty="0"/>
              <a:t>«Дорожная азбука»</a:t>
            </a:r>
          </a:p>
          <a:p>
            <a:pPr algn="ctr"/>
            <a:r>
              <a:rPr lang="ru-RU" sz="2800" dirty="0"/>
              <a:t>13.09</a:t>
            </a:r>
          </a:p>
        </p:txBody>
      </p:sp>
    </p:spTree>
    <p:extLst>
      <p:ext uri="{BB962C8B-B14F-4D97-AF65-F5344CB8AC3E}">
        <p14:creationId xmlns:p14="http://schemas.microsoft.com/office/powerpoint/2010/main" val="361555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ustomShape 1"/>
          <p:cNvSpPr/>
          <p:nvPr/>
        </p:nvSpPr>
        <p:spPr>
          <a:xfrm>
            <a:off x="1731180" y="609600"/>
            <a:ext cx="5605440" cy="1066800"/>
          </a:xfrm>
          <a:custGeom>
            <a:avLst/>
            <a:gdLst/>
            <a:ahLst/>
            <a:cxnLst/>
            <a:rect l="0" t="0" r="r" b="b"/>
            <a:pathLst>
              <a:path w="14090" h="1193">
                <a:moveTo>
                  <a:pt x="198" y="0"/>
                </a:moveTo>
                <a:cubicBezTo>
                  <a:pt x="99" y="0"/>
                  <a:pt x="0" y="99"/>
                  <a:pt x="0" y="198"/>
                </a:cubicBezTo>
                <a:lnTo>
                  <a:pt x="0" y="993"/>
                </a:lnTo>
                <a:cubicBezTo>
                  <a:pt x="0" y="1092"/>
                  <a:pt x="99" y="1192"/>
                  <a:pt x="198" y="1192"/>
                </a:cubicBezTo>
                <a:lnTo>
                  <a:pt x="13891" y="1192"/>
                </a:lnTo>
                <a:cubicBezTo>
                  <a:pt x="13990" y="1192"/>
                  <a:pt x="14089" y="1092"/>
                  <a:pt x="14089" y="993"/>
                </a:cubicBezTo>
                <a:lnTo>
                  <a:pt x="14089" y="198"/>
                </a:lnTo>
                <a:cubicBezTo>
                  <a:pt x="14089" y="99"/>
                  <a:pt x="13990" y="0"/>
                  <a:pt x="13891" y="0"/>
                </a:cubicBezTo>
                <a:lnTo>
                  <a:pt x="198" y="0"/>
                </a:lnTo>
              </a:path>
            </a:pathLst>
          </a:custGeom>
          <a:gradFill rotWithShape="0">
            <a:gsLst>
              <a:gs pos="0">
                <a:srgbClr val="FFA2A1"/>
              </a:gs>
              <a:gs pos="100000">
                <a:srgbClr val="FFE5E5"/>
              </a:gs>
            </a:gsLst>
            <a:lin ang="16200000"/>
          </a:gradFill>
          <a:ln w="9360">
            <a:solidFill>
              <a:srgbClr val="BE4B48"/>
            </a:solidFill>
            <a:miter/>
          </a:ln>
          <a:effectLst>
            <a:outerShdw dist="20160" dir="540000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ru-RU" sz="2800" b="0" strike="noStrike" spc="-1" dirty="0">
                <a:solidFill>
                  <a:srgbClr val="000000"/>
                </a:solidFill>
                <a:latin typeface="Arial"/>
              </a:rPr>
              <a:t>Сюжетно – ролевая игра «Дорога»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Управляющая кнопка: домой 4">
            <a:hlinkClick r:id="" action="ppaction://hlinkshowjump?jump=firstslide" highlightClick="1"/>
          </p:cNvPr>
          <p:cNvSpPr/>
          <p:nvPr/>
        </p:nvSpPr>
        <p:spPr>
          <a:xfrm>
            <a:off x="8213928" y="6128856"/>
            <a:ext cx="899592" cy="7647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2806A4-8BD6-486C-A53C-C565CC8D444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1828800"/>
            <a:ext cx="32512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28D6B0-35F7-4889-9AE9-D537E139C6E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8314" y="3810000"/>
            <a:ext cx="32512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950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3424</TotalTime>
  <Words>501</Words>
  <Application>Microsoft Office PowerPoint</Application>
  <PresentationFormat>Экран (4:3)</PresentationFormat>
  <Paragraphs>71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Courier New</vt:lpstr>
      <vt:lpstr>DejaVu Sans</vt:lpstr>
      <vt:lpstr>Times New Roman</vt:lpstr>
      <vt:lpstr>Office Theme</vt:lpstr>
      <vt:lpstr>Office Theme</vt:lpstr>
      <vt:lpstr>Презентация PowerPoint</vt:lpstr>
      <vt:lpstr>Содержание проекта</vt:lpstr>
      <vt:lpstr>Презентация PowerPoint</vt:lpstr>
      <vt:lpstr>Актуальность проекта</vt:lpstr>
      <vt:lpstr>Цель: Создание своего светоотражающего элемента, в ходе проведения запланированных мероприятий</vt:lpstr>
      <vt:lpstr>Подготовительный этап</vt:lpstr>
      <vt:lpstr>Основной этап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Представление родителям сопровождающего буклета по изготовлению светоотражающих элементов(фликеров)</vt:lpstr>
      <vt:lpstr>Презентация PowerPoint</vt:lpstr>
      <vt:lpstr>Заключительный этап</vt:lpstr>
      <vt:lpstr> Итоги проекта</vt:lpstr>
      <vt:lpstr>Впечатление детей и родителей: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работы по обучению детей дошкольного возраста правилам безопасного поведения на улицах и дорогах города в современных условиях</dc:title>
  <dc:creator>*</dc:creator>
  <cp:lastModifiedBy>ДС 19</cp:lastModifiedBy>
  <cp:revision>298</cp:revision>
  <dcterms:created xsi:type="dcterms:W3CDTF">2012-02-08T10:13:25Z</dcterms:created>
  <dcterms:modified xsi:type="dcterms:W3CDTF">2022-12-30T09:04:39Z</dcterms:modified>
  <dc:language>en-US</dc:language>
</cp:coreProperties>
</file>