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22" r:id="rId12"/>
    <p:sldId id="325" r:id="rId13"/>
    <p:sldId id="323" r:id="rId14"/>
    <p:sldId id="326" r:id="rId15"/>
    <p:sldId id="324" r:id="rId16"/>
    <p:sldId id="316" r:id="rId17"/>
    <p:sldId id="317" r:id="rId18"/>
    <p:sldId id="31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Что</a:t>
            </a:r>
            <a:r>
              <a:rPr lang="ru-RU" baseline="0" dirty="0"/>
              <a:t> нужно сделать, чтобы вас замечали водители</a:t>
            </a:r>
            <a:r>
              <a:rPr lang="ru-RU" dirty="0"/>
              <a:t>?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Что такое дружба?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нужно одевать яркую одежду</c:v>
                </c:pt>
                <c:pt idx="1">
                  <c:v>Не знают</c:v>
                </c:pt>
                <c:pt idx="2">
                  <c:v>Затрудняются в ответе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0.5</c:v>
                </c:pt>
                <c:pt idx="2">
                  <c:v>0.3000000000000001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06-4C55-A44D-6D0688ACE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6462864357326645"/>
          <c:y val="0.30912222619899787"/>
          <c:w val="0.32307836507732196"/>
          <c:h val="0.56232343116201389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0.3958</cdr:x>
      <cdr:y>0.52273</cdr:y>
    </cdr:from>
    <cdr:to>
      <cdr:x>0.50795</cdr:x>
      <cdr:y>0.66363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53444" y="1752600"/>
          <a:ext cx="695179" cy="4724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dirty="0">
              <a:latin typeface="Arial" pitchFamily="34" charset="0"/>
              <a:cs typeface="Arial" pitchFamily="34" charset="0"/>
            </a:rPr>
            <a:t>50%</a:t>
          </a:r>
        </a:p>
      </cdr:txBody>
    </cdr:sp>
  </cdr:relSizeAnchor>
  <cdr:relSizeAnchor xmlns:cdr="http://schemas.openxmlformats.org/drawingml/2006/chartDrawing">
    <cdr:from>
      <cdr:x>0.14019</cdr:x>
      <cdr:y>0.40116</cdr:y>
    </cdr:from>
    <cdr:to>
      <cdr:x>0.26169</cdr:x>
      <cdr:y>0.55968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80120" y="1640085"/>
          <a:ext cx="936104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dirty="0">
              <a:latin typeface="Arial" pitchFamily="34" charset="0"/>
              <a:cs typeface="Arial" pitchFamily="34" charset="0"/>
            </a:rPr>
            <a:t>30%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r">
              <a:lnSpc>
                <a:spcPct val="100000"/>
              </a:lnSpc>
            </a:pPr>
            <a:fld id="{1934A1DC-14B1-4D51-9431-794FE6A93D47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r">
              <a:lnSpc>
                <a:spcPct val="100000"/>
              </a:lnSpc>
            </a:pPr>
            <a:fld id="{6A4E2E29-C21E-481A-9933-C1064F32A536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.jpeg"/><Relationship Id="rId7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6.xml"/><Relationship Id="rId4" Type="http://schemas.openxmlformats.org/officeDocument/2006/relationships/image" Target="../media/image5.jpeg"/><Relationship Id="rId9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985140" y="585914"/>
            <a:ext cx="6643440" cy="2071440"/>
          </a:xfrm>
          <a:custGeom>
            <a:avLst/>
            <a:gdLst/>
            <a:ahLst/>
            <a:cxnLst/>
            <a:rect l="l" t="t" r="r" b="b"/>
            <a:pathLst>
              <a:path w="6643687" h="2071688">
                <a:moveTo>
                  <a:pt x="345288" y="0"/>
                </a:moveTo>
                <a:lnTo>
                  <a:pt x="6643687" y="0"/>
                </a:lnTo>
                <a:lnTo>
                  <a:pt x="6643687" y="1726400"/>
                </a:lnTo>
                <a:lnTo>
                  <a:pt x="0" y="2071688"/>
                </a:lnTo>
                <a:lnTo>
                  <a:pt x="0" y="345288"/>
                </a:lnTo>
                <a:close/>
              </a:path>
            </a:pathLst>
          </a:cu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/>
          </a:gradFill>
          <a:ln w="9360">
            <a:solidFill>
              <a:srgbClr val="4A7EBB"/>
            </a:solidFill>
            <a:round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TextShape 3"/>
          <p:cNvSpPr txBox="1"/>
          <p:nvPr/>
        </p:nvSpPr>
        <p:spPr>
          <a:xfrm>
            <a:off x="1219200" y="3800887"/>
            <a:ext cx="6932460" cy="38776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 spc="-1" dirty="0">
                <a:solidFill>
                  <a:srgbClr val="FF0000"/>
                </a:solidFill>
                <a:latin typeface="Calibri"/>
              </a:rPr>
              <a:t>Проект</a:t>
            </a:r>
          </a:p>
          <a:p>
            <a:pPr algn="ctr">
              <a:lnSpc>
                <a:spcPct val="100000"/>
              </a:lnSpc>
            </a:pPr>
            <a:r>
              <a:rPr lang="ru-RU" sz="4000" b="1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000" b="1" spc="-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Фликер</a:t>
            </a:r>
            <a:r>
              <a:rPr lang="ru-RU" sz="4000" b="1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наш надежный друг, говорим мы всем вокруг!»»</a:t>
            </a: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882970"/>
            <a:ext cx="5334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dirty="0">
                <a:solidFill>
                  <a:srgbClr val="0070C0"/>
                </a:solidFill>
              </a:rPr>
              <a:t>МБДОУ  Детский сад №19 </a:t>
            </a:r>
            <a:endParaRPr lang="ru-RU" sz="1700" b="1" dirty="0">
              <a:solidFill>
                <a:srgbClr val="0070C0"/>
              </a:solidFill>
            </a:endParaRPr>
          </a:p>
          <a:p>
            <a:pPr algn="ctr"/>
            <a:r>
              <a:rPr lang="ru-RU" sz="1700" dirty="0">
                <a:solidFill>
                  <a:srgbClr val="0070C0"/>
                </a:solidFill>
              </a:rPr>
              <a:t>Городской конкурс «Безопасное поведение» для воспитанников 5-7 лет 2022-23уч.г.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4600" y="4808877"/>
            <a:ext cx="5715000" cy="116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Название команды: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«Пешеход»</a:t>
            </a:r>
          </a:p>
          <a:p>
            <a:pPr algn="just">
              <a:lnSpc>
                <a:spcPct val="150000"/>
              </a:lnSpc>
            </a:pP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Участники проекта (6-7лет):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Алпатов Даниил, Девятых Юлия,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Олийник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Лев, Соболева Кира, Петренко Александр, Галинская Марианна</a:t>
            </a:r>
          </a:p>
          <a:p>
            <a:pPr algn="just">
              <a:lnSpc>
                <a:spcPct val="150000"/>
              </a:lnSpc>
            </a:pP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команды: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Киприянова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Яна Сергеевна, воспитатель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600200" y="533400"/>
            <a:ext cx="5791200" cy="1143000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Arial"/>
              </a:rPr>
              <a:t>Чтение рассказа</a:t>
            </a:r>
          </a:p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Arial"/>
              </a:rPr>
              <a:t> «Улица, где все спешат»</a:t>
            </a:r>
          </a:p>
          <a:p>
            <a:pPr algn="ctr"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  <a:latin typeface="Arial"/>
              </a:rPr>
              <a:t>14.09.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120" y="1809997"/>
            <a:ext cx="3251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45" y="3591296"/>
            <a:ext cx="3396608" cy="254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27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600200" y="533400"/>
            <a:ext cx="5791200" cy="1143000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  <a:latin typeface="Arial"/>
              </a:rPr>
              <a:t>Рисование </a:t>
            </a:r>
          </a:p>
          <a:p>
            <a:pPr algn="ctr"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  <a:latin typeface="Arial"/>
              </a:rPr>
              <a:t>«Дорожные знаки»</a:t>
            </a:r>
          </a:p>
          <a:p>
            <a:pPr algn="ctr"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  <a:latin typeface="Arial"/>
              </a:rPr>
              <a:t>14.09.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05000"/>
            <a:ext cx="621923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0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600200" y="533400"/>
            <a:ext cx="5791200" cy="1143000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Arial"/>
              </a:rPr>
              <a:t>Просмотр познавательного мультфильма «Дорожная азбука» 15.09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FEF3FE-CC64-4EEE-AFEB-EAD0A5ACCE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9204" y="1736880"/>
            <a:ext cx="33528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D5568C-3F2B-4ABF-9530-4D86BAC7F79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889" y="3810000"/>
            <a:ext cx="3281039" cy="2460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24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E4CFCF-9F8F-3E84-3998-8637AC6E3FE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8336EB40-36CE-0112-8362-BC98BBA5A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27566"/>
            <a:ext cx="7010400" cy="1564198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Arial"/>
              </a:rPr>
              <a:t> Представление родителям </a:t>
            </a:r>
            <a:r>
              <a:rPr lang="ru-RU" sz="2800" spc="-1" dirty="0">
                <a:solidFill>
                  <a:srgbClr val="000000"/>
                </a:solidFill>
                <a:latin typeface="Arial"/>
              </a:rPr>
              <a:t>сопровождающего буклета по изготовлению светоотражающих элементов(</a:t>
            </a:r>
            <a:r>
              <a:rPr lang="ru-RU" sz="2800" spc="-1" dirty="0" err="1">
                <a:solidFill>
                  <a:srgbClr val="000000"/>
                </a:solidFill>
                <a:latin typeface="Arial"/>
              </a:rPr>
              <a:t>фликеров</a:t>
            </a:r>
            <a:r>
              <a:rPr lang="ru-RU" sz="2800" spc="-1" dirty="0">
                <a:solidFill>
                  <a:srgbClr val="000000"/>
                </a:solidFill>
                <a:latin typeface="Arial"/>
              </a:rPr>
              <a:t>)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BB3998B-476F-6EB5-1364-39DCD8DEE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t="3621" r="6149" b="30304"/>
          <a:stretch/>
        </p:blipFill>
        <p:spPr>
          <a:xfrm>
            <a:off x="2057401" y="2133600"/>
            <a:ext cx="2904744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3" t="22089" r="16822" b="17637"/>
          <a:stretch/>
        </p:blipFill>
        <p:spPr bwMode="auto">
          <a:xfrm>
            <a:off x="5080585" y="3581398"/>
            <a:ext cx="3103659" cy="2753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19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828800" y="609600"/>
            <a:ext cx="5867400" cy="990600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</a:rPr>
              <a:t>Изготовление </a:t>
            </a:r>
            <a:r>
              <a:rPr lang="ru-RU" sz="2800" spc="-1" dirty="0" err="1">
                <a:solidFill>
                  <a:srgbClr val="000000"/>
                </a:solidFill>
              </a:rPr>
              <a:t>фликеров</a:t>
            </a:r>
            <a:r>
              <a:rPr lang="ru-RU" sz="2800" spc="-1" dirty="0">
                <a:solidFill>
                  <a:srgbClr val="000000"/>
                </a:solidFill>
              </a:rPr>
              <a:t> (светоотражающих элементов)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7E03D2-35EB-4EBF-B072-F00F934FE64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4545" y="2323539"/>
            <a:ext cx="1642998" cy="2210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176957" y="1643262"/>
            <a:ext cx="524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Совместное творчество родителей и детей 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0A4F700-DC9C-0544-2969-4B8473FD5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96" y="3311656"/>
            <a:ext cx="1642998" cy="2486918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C540FBE-F00E-2CC8-B769-540862B48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647" y="2363747"/>
            <a:ext cx="1991658" cy="26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4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409699" y="1056904"/>
            <a:ext cx="6324600" cy="145769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74320"/>
            <a:ext cx="7696200" cy="1143000"/>
          </a:xfrm>
        </p:spPr>
        <p:txBody>
          <a:bodyPr/>
          <a:lstStyle/>
          <a:p>
            <a:pPr algn="ctr"/>
            <a:r>
              <a:rPr lang="ru-RU" sz="4000" b="0" dirty="0">
                <a:latin typeface="Arial" pitchFamily="34" charset="0"/>
                <a:cs typeface="Arial" pitchFamily="34" charset="0"/>
              </a:rPr>
              <a:t>Заключительный этап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216684" y="609329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24000" y="1093254"/>
            <a:ext cx="609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Представление своих светоотражающих элементов «</a:t>
            </a:r>
            <a:r>
              <a:rPr lang="ru-RU" sz="2800" dirty="0" err="1"/>
              <a:t>Фликеров</a:t>
            </a:r>
            <a:r>
              <a:rPr lang="ru-RU" sz="2800" dirty="0"/>
              <a:t>» 16.09</a:t>
            </a:r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C122448B-FD45-E774-90CF-F6EAF879A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004" y="2555192"/>
            <a:ext cx="2718296" cy="3623488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29FCC840-8906-721D-8EB1-7915DED2C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1614" y="2701610"/>
            <a:ext cx="2501899" cy="33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7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316" y="228600"/>
            <a:ext cx="8229600" cy="1143000"/>
          </a:xfrm>
        </p:spPr>
        <p:txBody>
          <a:bodyPr/>
          <a:lstStyle/>
          <a:p>
            <a:pPr algn="ctr"/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latin typeface="Arial" pitchFamily="34" charset="0"/>
                <a:cs typeface="Arial" pitchFamily="34" charset="0"/>
              </a:rPr>
              <a:t>Итоги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43000" y="1212640"/>
            <a:ext cx="7461448" cy="509668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39328" y="608313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133600" y="1828800"/>
            <a:ext cx="5410200" cy="2895600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86000" y="1862078"/>
            <a:ext cx="52291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процессе реализации проекта у детей расширились представления о правилах дорожного движения в вечернее время суток, также  дети и родители научились создавать свой светоотражающий знак «</a:t>
            </a:r>
            <a:r>
              <a:rPr lang="ru-RU" dirty="0" err="1"/>
              <a:t>Фликер</a:t>
            </a:r>
            <a:r>
              <a:rPr lang="ru-RU" dirty="0"/>
              <a:t>». В будущем перспектива данного проекта – представление «</a:t>
            </a:r>
            <a:r>
              <a:rPr lang="ru-RU" dirty="0" err="1"/>
              <a:t>фликеров</a:t>
            </a:r>
            <a:r>
              <a:rPr lang="ru-RU" dirty="0"/>
              <a:t>» другим группам в Доу. В дальнейшем будем совместно с детьми и родителями закреплять полученные знания и умения.</a:t>
            </a:r>
          </a:p>
        </p:txBody>
      </p:sp>
    </p:spTree>
    <p:extLst>
      <p:ext uri="{BB962C8B-B14F-4D97-AF65-F5344CB8AC3E}">
        <p14:creationId xmlns:p14="http://schemas.microsoft.com/office/powerpoint/2010/main" val="48913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19291"/>
            <a:ext cx="6553200" cy="317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343400"/>
            <a:ext cx="4876800" cy="217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729796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0" dirty="0">
                <a:latin typeface="Arial" panose="020B0604020202020204" pitchFamily="34" charset="0"/>
                <a:cs typeface="Arial" panose="020B0604020202020204" pitchFamily="34" charset="0"/>
              </a:rPr>
              <a:t>Впечатление детей и родителей: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00200" y="1752600"/>
            <a:ext cx="6324600" cy="2133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dirty="0">
                <a:cs typeface="Arial" pitchFamily="34" charset="0"/>
              </a:rPr>
              <a:t>Мне было очень интересно поучаствовать в проекте «Дорога безопасности», </a:t>
            </a:r>
            <a:r>
              <a:rPr lang="ru-RU" sz="1600" dirty="0"/>
              <a:t>Ведь наша главная цель –сохранение жизни и здоровья детей в условиях функционирующей, постоянно развивающейся и усложняющейся транспортной среды. И основная задача – подготовка детей к безопасному участию в дорожном движении. То, чему и, главное, как хорошо мы научим ребенка, какие навыки безопасного поведения на улице привьем ему, и будет оберегать его всю жизнь</a:t>
            </a:r>
          </a:p>
          <a:p>
            <a:pPr marL="0" indent="0" algn="just">
              <a:buNone/>
            </a:pPr>
            <a:r>
              <a:rPr lang="ru-RU" sz="1600" dirty="0"/>
              <a:t> Алпатова Алина Игоревна</a:t>
            </a:r>
            <a:endParaRPr lang="ru-RU" sz="1600" dirty="0">
              <a:cs typeface="Arial" pitchFamily="34" charset="0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44408" y="6127504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76600" y="4343400"/>
            <a:ext cx="4800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cs typeface="Arial" pitchFamily="34" charset="0"/>
              </a:rPr>
              <a:t>За время проекта я узнала много всего интересного и нового. Запомнила все знаки дорожного движения. Вместе с родителями сделали светоотражающий элемент. </a:t>
            </a:r>
          </a:p>
          <a:p>
            <a:pPr algn="just"/>
            <a:endParaRPr lang="ru-RU" sz="1600" dirty="0">
              <a:cs typeface="Arial" pitchFamily="34" charset="0"/>
            </a:endParaRPr>
          </a:p>
          <a:p>
            <a:pPr algn="just"/>
            <a:r>
              <a:rPr lang="ru-RU" sz="1600" dirty="0">
                <a:cs typeface="Arial" pitchFamily="34" charset="0"/>
              </a:rPr>
              <a:t>Петрова Варя</a:t>
            </a:r>
          </a:p>
        </p:txBody>
      </p:sp>
    </p:spTree>
    <p:extLst>
      <p:ext uri="{BB962C8B-B14F-4D97-AF65-F5344CB8AC3E}">
        <p14:creationId xmlns:p14="http://schemas.microsoft.com/office/powerpoint/2010/main" val="22441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13792"/>
            <a:ext cx="7620000" cy="1143000"/>
          </a:xfrm>
        </p:spPr>
        <p:txBody>
          <a:bodyPr/>
          <a:lstStyle/>
          <a:p>
            <a:r>
              <a:rPr lang="ru-RU" sz="4000" b="0" dirty="0">
                <a:latin typeface="Arial" pitchFamily="34" charset="0"/>
                <a:cs typeface="Arial" pitchFamily="34" charset="0"/>
              </a:rPr>
              <a:t>Содержание проекта</a:t>
            </a:r>
          </a:p>
        </p:txBody>
      </p:sp>
      <p:pic>
        <p:nvPicPr>
          <p:cNvPr id="5" name="Picture 4" descr="https://thumbs.dreamstime.com/z/%D0%B7%D0%BD%D0%B0%D1%87%D0%BE%D0%BA-%D0%B4%D0%B8%D0%B0%D0%B3%D1%80%D0%B0%D0%BC%D0%BC%D1%8B-%D0%B2-%D0%B2%D0%B8%D0%B4%D0%B5-%D0%B2%D0%B5%D1%80%D1%82%D0%B8%D0%BA%D0%B0%D0%BB%D1%8C%D0%BD%D1%8B%D1%85-%D0%BF%D0%BE%D0%BB%D0%BE%D1%81-d-%D1%8D%D0%BB%D0%B5%D0%BC%D0%B5%D0%BD%D1%82-%D0%BF%D0%BE%D0%BA%D1%80%D0%B0%D1%88%D0%B5%D0%BD%D0%BD%D1%8B%D1%85-110342874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9" t="14319" r="18624" b="20768"/>
          <a:stretch/>
        </p:blipFill>
        <p:spPr bwMode="auto">
          <a:xfrm flipH="1">
            <a:off x="1860455" y="1179616"/>
            <a:ext cx="1131334" cy="102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t4.depositphotos.com/26623570/39499/v/1600/depositphotos_394993892-stock-illustration-light-bulb-rays-shine-energy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3" t="2499" r="4056" b="19905"/>
          <a:stretch/>
        </p:blipFill>
        <p:spPr bwMode="auto">
          <a:xfrm>
            <a:off x="1867523" y="2207191"/>
            <a:ext cx="111719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Молния 6"/>
          <p:cNvSpPr/>
          <p:nvPr/>
        </p:nvSpPr>
        <p:spPr>
          <a:xfrm>
            <a:off x="2095459" y="3501008"/>
            <a:ext cx="806450" cy="1409700"/>
          </a:xfrm>
          <a:prstGeom prst="lightningBolt">
            <a:avLst/>
          </a:prstGeom>
          <a:solidFill>
            <a:srgbClr val="F8CBAD"/>
          </a:solidFill>
          <a:ln>
            <a:solidFill>
              <a:srgbClr val="FBAD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10" descr="http://ds14ishim.ru/sites/default/files/konkurs/GOROD/marker_2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0"/>
          <a:stretch/>
        </p:blipFill>
        <p:spPr bwMode="auto">
          <a:xfrm>
            <a:off x="2242522" y="5085184"/>
            <a:ext cx="1318773" cy="116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06520" y="1600200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latin typeface="Arial" pitchFamily="34" charset="0"/>
                <a:cs typeface="Arial" pitchFamily="34" charset="0"/>
                <a:hlinkClick r:id="rId5" action="ppaction://hlinksldjump"/>
              </a:rPr>
              <a:t>Актуальность проекта</a:t>
            </a:r>
            <a:endParaRPr lang="ru-RU" sz="20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6520" y="2734241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  <a:hlinkClick r:id="rId6" action="ppaction://hlinksldjump"/>
              </a:rPr>
              <a:t>Цели и задачи проекта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8608" y="3645024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Этапы проекта:</a:t>
            </a:r>
            <a:endParaRPr lang="ru-RU" sz="20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Подготовительный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hlinkClick r:id="rId8" action="ppaction://hlinksldjump"/>
              </a:rPr>
              <a:t>Основной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hlinkClick r:id="rId9" action="ppaction://hlinksldjump"/>
              </a:rPr>
              <a:t>Заключительный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30815" y="552844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>
                <a:latin typeface="Arial" pitchFamily="34" charset="0"/>
                <a:cs typeface="Arial" pitchFamily="34" charset="0"/>
                <a:hlinkClick r:id="rId10" action="ppaction://hlinksldjump"/>
              </a:rPr>
              <a:t>Итоги проекта</a:t>
            </a:r>
            <a:endParaRPr lang="ru-RU" sz="20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8257324" y="609329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6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5427" y="576400"/>
            <a:ext cx="7704856" cy="5096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Вид проекта: </a:t>
            </a:r>
          </a:p>
          <a:p>
            <a:pPr marL="0" indent="0" algn="ctr"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Нормативный </a:t>
            </a:r>
          </a:p>
          <a:p>
            <a:pPr marL="0" indent="0" algn="ctr"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Продолжительность проекта: </a:t>
            </a:r>
          </a:p>
          <a:p>
            <a:pPr marL="0" indent="0" algn="ctr"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Краткосрочный (1 неделя)</a:t>
            </a:r>
          </a:p>
          <a:p>
            <a:pPr marL="0" indent="0" algn="ctr"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Участники проекта:</a:t>
            </a:r>
          </a:p>
          <a:p>
            <a:pPr marL="0" indent="0" algn="ctr"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Дети 6-7 лет, родители, педагоги</a:t>
            </a:r>
          </a:p>
          <a:p>
            <a:pPr marL="0" indent="0" algn="ctr"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По количеству участников:</a:t>
            </a:r>
          </a:p>
          <a:p>
            <a:pPr marL="0" indent="0" algn="ctr"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групповой</a:t>
            </a: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163560" y="6019800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Eqm1-eH_Ehw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599" y="4114800"/>
            <a:ext cx="3860693" cy="20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2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0" dirty="0">
                <a:latin typeface="Arial" pitchFamily="34" charset="0"/>
                <a:cs typeface="Arial" pitchFamily="34" charset="0"/>
              </a:rPr>
              <a:t>Актуальность проекта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7441875"/>
              </p:ext>
            </p:extLst>
          </p:nvPr>
        </p:nvGraphicFramePr>
        <p:xfrm>
          <a:off x="1752600" y="1600200"/>
          <a:ext cx="6198654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9008" y="6063840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810000" y="2132856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8672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6865404" cy="720080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Arial" pitchFamily="34" charset="0"/>
                <a:cs typeface="Arial" pitchFamily="34" charset="0"/>
              </a:rPr>
              <a:t>Цель: Создание своего светоотражающего элемента, в ходе проведения запланированных мероприятий</a:t>
            </a: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44408" y="5943600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62200" y="1329680"/>
            <a:ext cx="538712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Задачи для детей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-сделать совместно с родителями светоотражающий элемент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-участвовать в беседе на тему «Дорога безопасности»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-просмотреть познавательный мультфильм «Дорожная азбука»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8400" y="3048000"/>
            <a:ext cx="536951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Задачи для родителей: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-помочь ребенку в создании своего светоотражающего элемента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-участвовать в мастер-классе с детьми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-нарисовать совместно с ребенком «дорогу домой»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38400" y="4572000"/>
            <a:ext cx="540724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Задачи для воспитателей: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 -провести беседу с детьми «Дорога безопасности»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-организовать мастер-класс для родителей с детьми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-провести с детьми подвижные игра по теме «Дорога безопасности»</a:t>
            </a:r>
          </a:p>
        </p:txBody>
      </p:sp>
    </p:spTree>
    <p:extLst>
      <p:ext uri="{BB962C8B-B14F-4D97-AF65-F5344CB8AC3E}">
        <p14:creationId xmlns:p14="http://schemas.microsoft.com/office/powerpoint/2010/main" val="234510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6840760" cy="720080"/>
          </a:xfrm>
        </p:spPr>
        <p:txBody>
          <a:bodyPr>
            <a:noAutofit/>
          </a:bodyPr>
          <a:lstStyle/>
          <a:p>
            <a:pPr algn="ctr"/>
            <a:r>
              <a:rPr lang="ru-RU" sz="4000" b="0" dirty="0">
                <a:latin typeface="Arial" pitchFamily="34" charset="0"/>
                <a:cs typeface="Arial" pitchFamily="34" charset="0"/>
              </a:rPr>
              <a:t>Подготовительный этап</a:t>
            </a: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186204" y="5977151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1524000" y="2087711"/>
            <a:ext cx="6819800" cy="2865289"/>
          </a:xfrm>
          <a:prstGeom prst="notched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" name="Picture 2" descr="https://avatars.mds.yandex.net/get-zen_doc/759807/pub_5f821dac42a69673f7519137_5f906fcbc2b29d229422d26a/scale_12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12192"/>
            <a:ext cx="1778205" cy="100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st4.depositphotos.com/12839612/31390/v/1600/depositphotos_313902046-stock-illustration-family-reading-book-together-parents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74"/>
          <a:stretch/>
        </p:blipFill>
        <p:spPr bwMode="auto">
          <a:xfrm>
            <a:off x="4296307" y="2826340"/>
            <a:ext cx="2329893" cy="137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286000" y="4406689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Подбор материала и оборудования для занятий, бесед, игр с детьми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2BD2C8-1E3E-4D9E-A085-2424FD85BF42}"/>
              </a:ext>
            </a:extLst>
          </p:cNvPr>
          <p:cNvSpPr txBox="1"/>
          <p:nvPr/>
        </p:nvSpPr>
        <p:spPr>
          <a:xfrm>
            <a:off x="3124200" y="1747947"/>
            <a:ext cx="3106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Планирование работы с детьми, педагогом и родителями над проектом</a:t>
            </a:r>
          </a:p>
        </p:txBody>
      </p:sp>
    </p:spTree>
    <p:extLst>
      <p:ext uri="{BB962C8B-B14F-4D97-AF65-F5344CB8AC3E}">
        <p14:creationId xmlns:p14="http://schemas.microsoft.com/office/powerpoint/2010/main" val="168966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143000"/>
          </a:xfrm>
        </p:spPr>
        <p:txBody>
          <a:bodyPr/>
          <a:lstStyle/>
          <a:p>
            <a:pPr algn="ctr"/>
            <a:r>
              <a:rPr lang="ru-RU" sz="4000" b="0" dirty="0">
                <a:latin typeface="Arial" pitchFamily="34" charset="0"/>
                <a:cs typeface="Arial" pitchFamily="34" charset="0"/>
              </a:rPr>
              <a:t>Основной этап</a:t>
            </a: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Скругленная соединительная линия 5"/>
          <p:cNvCxnSpPr/>
          <p:nvPr/>
        </p:nvCxnSpPr>
        <p:spPr>
          <a:xfrm rot="5400000" flipH="1" flipV="1">
            <a:off x="4104433" y="152152"/>
            <a:ext cx="1262060" cy="709567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 descr="https://sun9-82.userapi.com/impg/mndSXJE8KXn5euxp4G2q69rf454COyBeRExRlw/JUDPrlAmw1I.jpg?size=550x401&amp;quality=95&amp;sign=185d6a0ef13357c49cc86b922d9e1805&amp;type=albu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1207" y="3715230"/>
            <a:ext cx="2304256" cy="1680012"/>
          </a:xfrm>
          <a:prstGeom prst="rect">
            <a:avLst/>
          </a:prstGeom>
          <a:noFill/>
        </p:spPr>
      </p:pic>
      <p:pic>
        <p:nvPicPr>
          <p:cNvPr id="11268" name="Picture 4" descr="https://sun9-27.userapi.com/impg/9POwW62iTiSxdkNUQ4c5FTUMBIvfPSPubSMD2A/hj6mJZRsjpQ.jpg?size=640x400&amp;quality=95&amp;sign=95af8fd2c9ba68fce9456d341259fa10&amp;type=albu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484784"/>
            <a:ext cx="2769231" cy="1730769"/>
          </a:xfrm>
          <a:prstGeom prst="rect">
            <a:avLst/>
          </a:prstGeom>
          <a:noFill/>
        </p:spPr>
      </p:pic>
      <p:pic>
        <p:nvPicPr>
          <p:cNvPr id="11270" name="Picture 6" descr="https://sun9-77.userapi.com/impg/brN34S3gxnuUTlZ_8xF7sLEgwsZErEtuWhYawg/O-o31bXWTqI.jpg?size=600x400&amp;quality=95&amp;sign=c6bdcc12886447ee62993f16fcfe5ca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352800"/>
            <a:ext cx="2520280" cy="1680187"/>
          </a:xfrm>
          <a:prstGeom prst="rect">
            <a:avLst/>
          </a:prstGeom>
          <a:noFill/>
        </p:spPr>
      </p:pic>
      <p:pic>
        <p:nvPicPr>
          <p:cNvPr id="11272" name="Picture 8" descr="https://sun9-61.userapi.com/impg/tf4z8b8vRmiBBPKz-yIxAw82XcHdQbbJk07ZLA/Cjd4bgAsYGQ.jpg?size=274x182&amp;quality=95&amp;sign=80bbd4f0e92ad2f3571aa871b897ed18&amp;type=album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268760"/>
            <a:ext cx="2609850" cy="1733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42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7D9B34-EDED-4D47-82D8-BD0FDBDB4C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1813" y="2002355"/>
            <a:ext cx="3124200" cy="234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AC88B3-CD9E-4914-926B-2A4C300B6E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719031"/>
            <a:ext cx="3124200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676400" y="617360"/>
            <a:ext cx="5943600" cy="128764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81200" y="61736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Беседа с детьми </a:t>
            </a:r>
          </a:p>
          <a:p>
            <a:pPr algn="ctr"/>
            <a:r>
              <a:rPr lang="ru-RU" sz="2800" dirty="0"/>
              <a:t>«Дорожная азбука»</a:t>
            </a:r>
          </a:p>
          <a:p>
            <a:pPr algn="ctr"/>
            <a:r>
              <a:rPr lang="ru-RU" sz="2800" dirty="0"/>
              <a:t>13.09</a:t>
            </a:r>
          </a:p>
        </p:txBody>
      </p:sp>
    </p:spTree>
    <p:extLst>
      <p:ext uri="{BB962C8B-B14F-4D97-AF65-F5344CB8AC3E}">
        <p14:creationId xmlns:p14="http://schemas.microsoft.com/office/powerpoint/2010/main" val="361555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731180" y="609600"/>
            <a:ext cx="5605440" cy="1066800"/>
          </a:xfrm>
          <a:custGeom>
            <a:avLst/>
            <a:gdLst/>
            <a:ahLst/>
            <a:cxnLst/>
            <a:rect l="0" t="0" r="r" b="b"/>
            <a:pathLst>
              <a:path w="14090" h="1193">
                <a:moveTo>
                  <a:pt x="198" y="0"/>
                </a:moveTo>
                <a:cubicBezTo>
                  <a:pt x="99" y="0"/>
                  <a:pt x="0" y="99"/>
                  <a:pt x="0" y="198"/>
                </a:cubicBezTo>
                <a:lnTo>
                  <a:pt x="0" y="993"/>
                </a:lnTo>
                <a:cubicBezTo>
                  <a:pt x="0" y="1092"/>
                  <a:pt x="99" y="1192"/>
                  <a:pt x="198" y="1192"/>
                </a:cubicBezTo>
                <a:lnTo>
                  <a:pt x="13891" y="1192"/>
                </a:lnTo>
                <a:cubicBezTo>
                  <a:pt x="13990" y="1192"/>
                  <a:pt x="14089" y="1092"/>
                  <a:pt x="14089" y="993"/>
                </a:cubicBezTo>
                <a:lnTo>
                  <a:pt x="14089" y="198"/>
                </a:lnTo>
                <a:cubicBezTo>
                  <a:pt x="14089" y="99"/>
                  <a:pt x="13990" y="0"/>
                  <a:pt x="13891" y="0"/>
                </a:cubicBezTo>
                <a:lnTo>
                  <a:pt x="198" y="0"/>
                </a:lnTo>
              </a:path>
            </a:pathLst>
          </a:custGeom>
          <a:gradFill rotWithShape="0">
            <a:gsLst>
              <a:gs pos="0">
                <a:srgbClr val="FFA2A1"/>
              </a:gs>
              <a:gs pos="100000">
                <a:srgbClr val="FFE5E5"/>
              </a:gs>
            </a:gsLst>
            <a:lin ang="16200000"/>
          </a:gradFill>
          <a:ln w="9360">
            <a:solidFill>
              <a:srgbClr val="BE4B48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Arial"/>
              </a:rPr>
              <a:t>Сюжетно – ролевая игра «Дорога»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213928" y="6128856"/>
            <a:ext cx="899592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2806A4-8BD6-486C-A53C-C565CC8D44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828800"/>
            <a:ext cx="3251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28D6B0-35F7-4889-9AE9-D537E139C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8314" y="3810000"/>
            <a:ext cx="3251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950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3424</TotalTime>
  <Words>501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Courier New</vt:lpstr>
      <vt:lpstr>DejaVu Sans</vt:lpstr>
      <vt:lpstr>Times New Roman</vt:lpstr>
      <vt:lpstr>Office Theme</vt:lpstr>
      <vt:lpstr>Office Theme</vt:lpstr>
      <vt:lpstr>Презентация PowerPoint</vt:lpstr>
      <vt:lpstr>Содержание проекта</vt:lpstr>
      <vt:lpstr>Презентация PowerPoint</vt:lpstr>
      <vt:lpstr>Актуальность проекта</vt:lpstr>
      <vt:lpstr>Цель: Создание своего светоотражающего элемента, в ходе проведения запланированных мероприятий</vt:lpstr>
      <vt:lpstr>Подготовительный этап</vt:lpstr>
      <vt:lpstr>Основной этап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Представление родителям сопровождающего буклета по изготовлению светоотражающих элементов(фликеров)</vt:lpstr>
      <vt:lpstr>Презентация PowerPoint</vt:lpstr>
      <vt:lpstr>Заключительный этап</vt:lpstr>
      <vt:lpstr> Итоги проекта</vt:lpstr>
      <vt:lpstr>Впечатление детей и родителей: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по обучению детей дошкольного возраста правилам безопасного поведения на улицах и дорогах города в современных условиях</dc:title>
  <dc:creator>*</dc:creator>
  <cp:lastModifiedBy>ДС 19</cp:lastModifiedBy>
  <cp:revision>298</cp:revision>
  <dcterms:created xsi:type="dcterms:W3CDTF">2012-02-08T10:13:25Z</dcterms:created>
  <dcterms:modified xsi:type="dcterms:W3CDTF">2022-12-30T09:04:39Z</dcterms:modified>
  <dc:language>en-US</dc:language>
</cp:coreProperties>
</file>